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Lst>
  <p:notesMasterIdLst>
    <p:notesMasterId r:id="rId24"/>
  </p:notesMasterIdLst>
  <p:handoutMasterIdLst>
    <p:handoutMasterId r:id="rId25"/>
  </p:handoutMasterIdLst>
  <p:sldIdLst>
    <p:sldId id="256" r:id="rId2"/>
    <p:sldId id="262" r:id="rId3"/>
    <p:sldId id="263" r:id="rId4"/>
    <p:sldId id="264" r:id="rId5"/>
    <p:sldId id="265" r:id="rId6"/>
    <p:sldId id="266" r:id="rId7"/>
    <p:sldId id="267" r:id="rId8"/>
    <p:sldId id="268" r:id="rId9"/>
    <p:sldId id="269" r:id="rId10"/>
    <p:sldId id="270" r:id="rId11"/>
    <p:sldId id="271" r:id="rId12"/>
    <p:sldId id="272" r:id="rId13"/>
    <p:sldId id="273" r:id="rId14"/>
    <p:sldId id="278" r:id="rId15"/>
    <p:sldId id="274" r:id="rId16"/>
    <p:sldId id="280" r:id="rId17"/>
    <p:sldId id="277" r:id="rId18"/>
    <p:sldId id="275" r:id="rId19"/>
    <p:sldId id="279" r:id="rId20"/>
    <p:sldId id="283" r:id="rId21"/>
    <p:sldId id="282" r:id="rId22"/>
    <p:sldId id="281" r:id="rId23"/>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4B8C6C0D-E288-41E2-823E-4231404CB0AC}">
          <p14:sldIdLst>
            <p14:sldId id="256"/>
            <p14:sldId id="262"/>
          </p14:sldIdLst>
        </p14:section>
        <p14:section name="Motivation" id="{288165AF-54EE-443A-BBEB-E89BB0F40DBD}">
          <p14:sldIdLst>
            <p14:sldId id="263"/>
            <p14:sldId id="264"/>
            <p14:sldId id="265"/>
          </p14:sldIdLst>
        </p14:section>
        <p14:section name="Literature Review" id="{3E0B97AB-784D-4B7E-9428-BA4248FB0CA9}">
          <p14:sldIdLst>
            <p14:sldId id="266"/>
            <p14:sldId id="267"/>
            <p14:sldId id="268"/>
            <p14:sldId id="269"/>
            <p14:sldId id="270"/>
            <p14:sldId id="271"/>
            <p14:sldId id="272"/>
          </p14:sldIdLst>
        </p14:section>
        <p14:section name="Case study" id="{D7EB6334-D18D-4F96-97B3-81DE5DA8800A}">
          <p14:sldIdLst>
            <p14:sldId id="273"/>
            <p14:sldId id="278"/>
          </p14:sldIdLst>
        </p14:section>
        <p14:section name="Detection" id="{E9679664-7B47-4D58-B21A-89151B60037F}">
          <p14:sldIdLst>
            <p14:sldId id="274"/>
            <p14:sldId id="280"/>
          </p14:sldIdLst>
        </p14:section>
        <p14:section name="Wireless" id="{8D969813-DFE7-48BF-A7C3-96A820AE845C}">
          <p14:sldIdLst>
            <p14:sldId id="277"/>
            <p14:sldId id="275"/>
          </p14:sldIdLst>
        </p14:section>
        <p14:section name="Testbed fabrication" id="{970FDCA5-8568-46B8-83FD-63D6A29CAAB2}">
          <p14:sldIdLst>
            <p14:sldId id="279"/>
            <p14:sldId id="283"/>
            <p14:sldId id="282"/>
          </p14:sldIdLst>
        </p14:section>
        <p14:section name="Acknowledgement" id="{E08D01E1-1D96-4E35-BE30-8F20C8021763}">
          <p14:sldIdLst>
            <p14:sldId id="281"/>
          </p14:sldIdLst>
        </p14:section>
      </p14:sectionLst>
    </p:ex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Kaiwen" initials="KC" lastIdx="1" clrIdx="0">
    <p:extLst>
      <p:ext uri="{19B8F6BF-5375-455C-9EA6-DF929625EA0E}">
        <p15:presenceInfo xmlns:p15="http://schemas.microsoft.com/office/powerpoint/2012/main" userId="Chen Kaiw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C4B25"/>
    <a:srgbClr val="666633"/>
    <a:srgbClr val="006600"/>
    <a:srgbClr val="339966"/>
    <a:srgbClr val="663300"/>
    <a:srgbClr val="660066"/>
    <a:srgbClr val="003A00"/>
    <a:srgbClr val="0033CC"/>
    <a:srgbClr val="00CC33"/>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370" autoAdjust="0"/>
  </p:normalViewPr>
  <p:slideViewPr>
    <p:cSldViewPr snapToGrid="0">
      <p:cViewPr varScale="1">
        <p:scale>
          <a:sx n="74" d="100"/>
          <a:sy n="74" d="100"/>
        </p:scale>
        <p:origin x="516" y="72"/>
      </p:cViewPr>
      <p:guideLst>
        <p:guide orient="horz" pos="3240"/>
        <p:guide pos="57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B18422-1730-4544-892A-FDEBD01DB487}" type="datetime1">
              <a:rPr lang="en-US" altLang="zh-HK" smtClean="0"/>
              <a:t>5/29/2018</a:t>
            </a:fld>
            <a:endParaRPr lang="zh-HK"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A58A13-320E-4B67-9C01-CB199D318094}" type="slidenum">
              <a:rPr lang="zh-HK" altLang="en-US" smtClean="0"/>
              <a:t>‹#›</a:t>
            </a:fld>
            <a:endParaRPr lang="zh-HK" altLang="en-US"/>
          </a:p>
        </p:txBody>
      </p:sp>
    </p:spTree>
    <p:extLst>
      <p:ext uri="{BB962C8B-B14F-4D97-AF65-F5344CB8AC3E}">
        <p14:creationId xmlns:p14="http://schemas.microsoft.com/office/powerpoint/2010/main" val="40476776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01227B-1CA7-4F10-A1AB-C1A829F70C18}" type="datetime1">
              <a:rPr lang="en-US" smtClean="0"/>
              <a:t>5/29/2018</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DEE49-14A7-4A83-A09A-399D39B70F65}" type="slidenum">
              <a:rPr lang="en-US" smtClean="0"/>
              <a:t>‹#›</a:t>
            </a:fld>
            <a:endParaRPr lang="en-US"/>
          </a:p>
        </p:txBody>
      </p:sp>
    </p:spTree>
    <p:extLst>
      <p:ext uri="{BB962C8B-B14F-4D97-AF65-F5344CB8AC3E}">
        <p14:creationId xmlns:p14="http://schemas.microsoft.com/office/powerpoint/2010/main" val="150797823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日期版面配置區 3"/>
          <p:cNvSpPr>
            <a:spLocks noGrp="1"/>
          </p:cNvSpPr>
          <p:nvPr>
            <p:ph type="dt" idx="10"/>
          </p:nvPr>
        </p:nvSpPr>
        <p:spPr/>
        <p:txBody>
          <a:bodyPr/>
          <a:lstStyle/>
          <a:p>
            <a:fld id="{8E01227B-1CA7-4F10-A1AB-C1A829F70C18}" type="datetime1">
              <a:rPr lang="en-US" smtClean="0"/>
              <a:t>5/29/2018</a:t>
            </a:fld>
            <a:endParaRPr lang="en-US"/>
          </a:p>
        </p:txBody>
      </p:sp>
      <p:sp>
        <p:nvSpPr>
          <p:cNvPr id="5" name="投影片編號版面配置區 4"/>
          <p:cNvSpPr>
            <a:spLocks noGrp="1"/>
          </p:cNvSpPr>
          <p:nvPr>
            <p:ph type="sldNum" sz="quarter" idx="11"/>
          </p:nvPr>
        </p:nvSpPr>
        <p:spPr/>
        <p:txBody>
          <a:bodyPr/>
          <a:lstStyle/>
          <a:p>
            <a:fld id="{70CDEE49-14A7-4A83-A09A-399D39B70F65}" type="slidenum">
              <a:rPr lang="en-US" smtClean="0"/>
              <a:t>8</a:t>
            </a:fld>
            <a:endParaRPr lang="en-US"/>
          </a:p>
        </p:txBody>
      </p:sp>
    </p:spTree>
    <p:extLst>
      <p:ext uri="{BB962C8B-B14F-4D97-AF65-F5344CB8AC3E}">
        <p14:creationId xmlns:p14="http://schemas.microsoft.com/office/powerpoint/2010/main" val="28712980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pic>
        <p:nvPicPr>
          <p:cNvPr id="4" name="圖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317989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3C5311BF-056D-4B70-A4D1-C0356EB60D68}"/>
              </a:ext>
            </a:extLst>
          </p:cNvPr>
          <p:cNvSpPr>
            <a:spLocks noGrp="1"/>
          </p:cNvSpPr>
          <p:nvPr>
            <p:ph type="dt" sz="half" idx="10"/>
          </p:nvPr>
        </p:nvSpPr>
        <p:spPr/>
        <p:txBody>
          <a:bodyPr/>
          <a:lstStyle/>
          <a:p>
            <a:endParaRPr lang="en-US" dirty="0"/>
          </a:p>
        </p:txBody>
      </p:sp>
      <p:sp>
        <p:nvSpPr>
          <p:cNvPr id="3" name="頁尾版面配置區 2">
            <a:extLst>
              <a:ext uri="{FF2B5EF4-FFF2-40B4-BE49-F238E27FC236}">
                <a16:creationId xmlns:a16="http://schemas.microsoft.com/office/drawing/2014/main" id="{0B6A259D-FD12-46DE-970D-BD2C96EA97FD}"/>
              </a:ext>
            </a:extLst>
          </p:cNvPr>
          <p:cNvSpPr>
            <a:spLocks noGrp="1"/>
          </p:cNvSpPr>
          <p:nvPr>
            <p:ph type="ftr" sz="quarter" idx="11"/>
          </p:nvPr>
        </p:nvSpPr>
        <p:spPr/>
        <p:txBody>
          <a:bodyPr/>
          <a:lstStyle/>
          <a:p>
            <a:endParaRPr lang="en-US" dirty="0"/>
          </a:p>
        </p:txBody>
      </p:sp>
      <p:sp>
        <p:nvSpPr>
          <p:cNvPr id="4" name="投影片編號版面配置區 3">
            <a:extLst>
              <a:ext uri="{FF2B5EF4-FFF2-40B4-BE49-F238E27FC236}">
                <a16:creationId xmlns:a16="http://schemas.microsoft.com/office/drawing/2014/main" id="{9BF85A5E-8781-4958-A3E7-D939E815EBE4}"/>
              </a:ext>
            </a:extLst>
          </p:cNvPr>
          <p:cNvSpPr>
            <a:spLocks noGrp="1"/>
          </p:cNvSpPr>
          <p:nvPr>
            <p:ph type="sldNum" sz="quarter" idx="12"/>
          </p:nvPr>
        </p:nvSpPr>
        <p:spPr/>
        <p:txBody>
          <a:bodyPr/>
          <a:lstStyle/>
          <a:p>
            <a:fld id="{48F63A3B-78C7-47BE-AE5E-E10140E04643}" type="slidenum">
              <a:rPr lang="en-US" smtClean="0"/>
              <a:t>‹#›</a:t>
            </a:fld>
            <a:endParaRPr lang="en-US" dirty="0"/>
          </a:p>
        </p:txBody>
      </p:sp>
      <p:sp>
        <p:nvSpPr>
          <p:cNvPr id="6" name="標題 5">
            <a:extLst>
              <a:ext uri="{FF2B5EF4-FFF2-40B4-BE49-F238E27FC236}">
                <a16:creationId xmlns:a16="http://schemas.microsoft.com/office/drawing/2014/main" id="{133141EE-8C8E-4117-B917-21AE92C29B0C}"/>
              </a:ext>
            </a:extLst>
          </p:cNvPr>
          <p:cNvSpPr>
            <a:spLocks noGrp="1"/>
          </p:cNvSpPr>
          <p:nvPr>
            <p:ph type="title"/>
          </p:nvPr>
        </p:nvSpPr>
        <p:spPr>
          <a:xfrm>
            <a:off x="2246856" y="334746"/>
            <a:ext cx="11431566" cy="1180903"/>
          </a:xfrm>
        </p:spPr>
        <p:txBody>
          <a:bodyPr/>
          <a:lstStyle/>
          <a:p>
            <a:endParaRPr lang="en-US" dirty="0"/>
          </a:p>
        </p:txBody>
      </p:sp>
    </p:spTree>
    <p:extLst>
      <p:ext uri="{BB962C8B-B14F-4D97-AF65-F5344CB8AC3E}">
        <p14:creationId xmlns:p14="http://schemas.microsoft.com/office/powerpoint/2010/main" val="26801710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dirty="0"/>
          </a:p>
        </p:txBody>
      </p:sp>
      <p:pic>
        <p:nvPicPr>
          <p:cNvPr id="7" name="圖片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1657350"/>
          </a:xfrm>
          <a:prstGeom prst="rect">
            <a:avLst/>
          </a:prstGeom>
        </p:spPr>
      </p:pic>
    </p:spTree>
    <p:extLst>
      <p:ext uri="{BB962C8B-B14F-4D97-AF65-F5344CB8AC3E}">
        <p14:creationId xmlns:p14="http://schemas.microsoft.com/office/powerpoint/2010/main" val="732502015"/>
      </p:ext>
    </p:extLst>
  </p:cSld>
  <p:clrMap bg1="lt1" tx1="dk1" bg2="lt2" tx2="dk2" accent1="accent1" accent2="accent2" accent3="accent3" accent4="accent4" accent5="accent5" accent6="accent6" hlink="hlink" folHlink="folHlink"/>
  <p:sldLayoutIdLst>
    <p:sldLayoutId id="2147483663" r:id="rId1"/>
    <p:sldLayoutId id="2147483664" r:id="rId2"/>
  </p:sldLayoutIdLst>
  <p:hf hdr="0" ft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0.png"/><Relationship Id="rId21" Type="http://schemas.openxmlformats.org/officeDocument/2006/relationships/image" Target="../media/image26.png"/><Relationship Id="rId7" Type="http://schemas.openxmlformats.org/officeDocument/2006/relationships/image" Target="../media/image120.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0.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6.png"/><Relationship Id="rId5" Type="http://schemas.openxmlformats.org/officeDocument/2006/relationships/image" Target="../media/image10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0.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emf"/><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1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8530225" y="3056671"/>
            <a:ext cx="9475269" cy="22050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TETHER SATELLITE SYSTEM DYNAMICS MODELLING</a:t>
            </a:r>
          </a:p>
          <a:p>
            <a:endParaRPr lang="zh-HK" altLang="en-US" sz="9000" b="1" dirty="0">
              <a:solidFill>
                <a:srgbClr val="4C4B25"/>
              </a:solidFill>
              <a:latin typeface="Calibri" panose="020F0502020204030204" pitchFamily="34" charset="0"/>
              <a:cs typeface="Calibri" panose="020F0502020204030204" pitchFamily="34" charset="0"/>
            </a:endParaRPr>
          </a:p>
        </p:txBody>
      </p:sp>
      <p:sp>
        <p:nvSpPr>
          <p:cNvPr id="5" name="副標題 2"/>
          <p:cNvSpPr txBox="1">
            <a:spLocks/>
          </p:cNvSpPr>
          <p:nvPr/>
        </p:nvSpPr>
        <p:spPr>
          <a:xfrm>
            <a:off x="10131676" y="5143500"/>
            <a:ext cx="7538137" cy="4261077"/>
          </a:xfrm>
          <a:prstGeom prst="rect">
            <a:avLst/>
          </a:prstGeom>
        </p:spPr>
        <p:txBody>
          <a:bodyPr vert="horz" lIns="137160" tIns="68580" rIns="137160" bIns="6858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rgbClr val="663300"/>
                </a:solidFill>
                <a:latin typeface="華康儷粗黑(P)" panose="020B0700000000000000" pitchFamily="34" charset="-120"/>
                <a:ea typeface="華康儷粗黑(P)" panose="020B0700000000000000"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500" kern="1200">
                <a:solidFill>
                  <a:schemeClr val="tx1"/>
                </a:solidFill>
                <a:latin typeface="華康儷細黑(P)" panose="020B0300000000000000" pitchFamily="34" charset="-120"/>
                <a:ea typeface="華康儷細黑(P)" panose="020B0300000000000000"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華康儷細黑(P)" panose="020B0300000000000000" pitchFamily="34" charset="-120"/>
                <a:ea typeface="華康儷細黑(P)" panose="020B0300000000000000"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華康儷細黑(P)" panose="020B0300000000000000" pitchFamily="34" charset="-120"/>
                <a:ea typeface="華康儷細黑(P)" panose="020B0300000000000000"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華康儷細黑(P)" panose="020B0300000000000000" pitchFamily="34" charset="-120"/>
                <a:ea typeface="華康儷細黑(P)" panose="020B0300000000000000"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4000" dirty="0">
                <a:latin typeface="Rockwell" panose="02060603020205020403" pitchFamily="18" charset="0"/>
              </a:rPr>
              <a:t>Chen Kaiwen </a:t>
            </a:r>
          </a:p>
          <a:p>
            <a:r>
              <a:rPr lang="en-US" altLang="zh-CN" sz="2800" dirty="0">
                <a:latin typeface="Rockwell" panose="02060603020205020403" pitchFamily="18" charset="0"/>
              </a:rPr>
              <a:t>co-worked with Dr. Pok Wang KWAN</a:t>
            </a:r>
          </a:p>
          <a:p>
            <a:r>
              <a:rPr lang="en-US" altLang="zh-CN" sz="2800" dirty="0">
                <a:latin typeface="Rockwell" panose="02060603020205020403" pitchFamily="18" charset="0"/>
              </a:rPr>
              <a:t>Supervised by Prof Xun Huang</a:t>
            </a:r>
          </a:p>
          <a:p>
            <a:r>
              <a:rPr lang="en-US" altLang="zh-CN" sz="2800" dirty="0">
                <a:latin typeface="Rockwell" panose="02060603020205020403" pitchFamily="18" charset="0"/>
              </a:rPr>
              <a:t>Master of Science in Aeronautical Engineering</a:t>
            </a:r>
          </a:p>
          <a:p>
            <a:r>
              <a:rPr lang="en-US" altLang="zh-CN" sz="2800" dirty="0">
                <a:latin typeface="Rockwell" panose="02060603020205020403" pitchFamily="18" charset="0"/>
              </a:rPr>
              <a:t>Department of Mechanical and Aerospace Engineering</a:t>
            </a:r>
          </a:p>
          <a:p>
            <a:r>
              <a:rPr lang="en-US" altLang="zh-CN" sz="2800" dirty="0">
                <a:latin typeface="Rockwell" panose="02060603020205020403" pitchFamily="18" charset="0"/>
              </a:rPr>
              <a:t>School of Engineering  HKUST </a:t>
            </a:r>
          </a:p>
          <a:p>
            <a:r>
              <a:rPr lang="en-US" altLang="zh-CN" sz="2800" dirty="0">
                <a:latin typeface="Rockwell" panose="02060603020205020403" pitchFamily="18" charset="0"/>
              </a:rPr>
              <a:t>May. </a:t>
            </a:r>
            <a:r>
              <a:rPr lang="en-US" altLang="zh-CN" sz="2800">
                <a:latin typeface="Rockwell" panose="02060603020205020403" pitchFamily="18" charset="0"/>
              </a:rPr>
              <a:t>2018</a:t>
            </a:r>
            <a:endParaRPr lang="en-US" altLang="zh-CN" sz="2800" dirty="0">
              <a:latin typeface="Rockwell" panose="02060603020205020403" pitchFamily="18" charset="0"/>
            </a:endParaRPr>
          </a:p>
          <a:p>
            <a:pPr marL="0" indent="0" algn="r">
              <a:buNone/>
            </a:pPr>
            <a:endParaRPr lang="zh-HK" altLang="en-US" sz="4500" spc="15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976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2F01F57-6453-44CA-9DFA-048FED946FBD}"/>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62003A09-CBF9-4B83-8F26-E2A4E03696FF}"/>
              </a:ext>
            </a:extLst>
          </p:cNvPr>
          <p:cNvSpPr>
            <a:spLocks noGrp="1"/>
          </p:cNvSpPr>
          <p:nvPr>
            <p:ph type="sldNum" sz="quarter" idx="12"/>
          </p:nvPr>
        </p:nvSpPr>
        <p:spPr/>
        <p:txBody>
          <a:bodyPr/>
          <a:lstStyle/>
          <a:p>
            <a:fld id="{48F63A3B-78C7-47BE-AE5E-E10140E04643}" type="slidenum">
              <a:rPr lang="en-US" smtClean="0"/>
              <a:t>10</a:t>
            </a:fld>
            <a:endParaRPr lang="en-US" dirty="0"/>
          </a:p>
        </p:txBody>
      </p:sp>
      <p:sp>
        <p:nvSpPr>
          <p:cNvPr id="4" name="標題 3">
            <a:extLst>
              <a:ext uri="{FF2B5EF4-FFF2-40B4-BE49-F238E27FC236}">
                <a16:creationId xmlns:a16="http://schemas.microsoft.com/office/drawing/2014/main" id="{34212A6E-491A-4A2A-BE8A-B7DE8E759ABA}"/>
              </a:ext>
            </a:extLst>
          </p:cNvPr>
          <p:cNvSpPr>
            <a:spLocks noGrp="1"/>
          </p:cNvSpPr>
          <p:nvPr>
            <p:ph type="title"/>
          </p:nvPr>
        </p:nvSpPr>
        <p:spPr/>
        <p:txBody>
          <a:bodyPr/>
          <a:lstStyle/>
          <a:p>
            <a:r>
              <a:rPr lang="en-US" altLang="zh-HK" b="1" dirty="0">
                <a:cs typeface="Arial" panose="020B0604020202020204" pitchFamily="34" charset="0"/>
              </a:rPr>
              <a:t>Literature Review </a:t>
            </a:r>
            <a:endParaRPr lang="en-US" dirty="0"/>
          </a:p>
        </p:txBody>
      </p:sp>
      <p:grpSp>
        <p:nvGrpSpPr>
          <p:cNvPr id="5" name="组合 71">
            <a:extLst>
              <a:ext uri="{FF2B5EF4-FFF2-40B4-BE49-F238E27FC236}">
                <a16:creationId xmlns:a16="http://schemas.microsoft.com/office/drawing/2014/main" id="{4F2E4C62-E9E5-496C-BCDB-D9708D19FA26}"/>
              </a:ext>
            </a:extLst>
          </p:cNvPr>
          <p:cNvGrpSpPr/>
          <p:nvPr/>
        </p:nvGrpSpPr>
        <p:grpSpPr>
          <a:xfrm>
            <a:off x="6448622" y="2304056"/>
            <a:ext cx="11812907" cy="7648198"/>
            <a:chOff x="1697768" y="2856479"/>
            <a:chExt cx="10110460" cy="6545959"/>
          </a:xfrm>
        </p:grpSpPr>
        <p:cxnSp>
          <p:nvCxnSpPr>
            <p:cNvPr id="6" name="直接箭头连接符 4">
              <a:extLst>
                <a:ext uri="{FF2B5EF4-FFF2-40B4-BE49-F238E27FC236}">
                  <a16:creationId xmlns:a16="http://schemas.microsoft.com/office/drawing/2014/main" id="{D3EFFD29-8A8C-43DA-A525-C5679CB494DF}"/>
                </a:ext>
              </a:extLst>
            </p:cNvPr>
            <p:cNvCxnSpPr/>
            <p:nvPr/>
          </p:nvCxnSpPr>
          <p:spPr>
            <a:xfrm>
              <a:off x="2265810" y="4433747"/>
              <a:ext cx="181393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 name="直接箭头连接符 5">
              <a:extLst>
                <a:ext uri="{FF2B5EF4-FFF2-40B4-BE49-F238E27FC236}">
                  <a16:creationId xmlns:a16="http://schemas.microsoft.com/office/drawing/2014/main" id="{36BB5B8C-6DC3-4EDC-9293-1D4BF5167825}"/>
                </a:ext>
              </a:extLst>
            </p:cNvPr>
            <p:cNvCxnSpPr/>
            <p:nvPr/>
          </p:nvCxnSpPr>
          <p:spPr>
            <a:xfrm flipV="1">
              <a:off x="2265810" y="2987040"/>
              <a:ext cx="0" cy="144670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矩形 7">
              <a:extLst>
                <a:ext uri="{FF2B5EF4-FFF2-40B4-BE49-F238E27FC236}">
                  <a16:creationId xmlns:a16="http://schemas.microsoft.com/office/drawing/2014/main" id="{3127BACB-0ADC-4E62-8932-9244638481F6}"/>
                </a:ext>
              </a:extLst>
            </p:cNvPr>
            <p:cNvSpPr/>
            <p:nvPr/>
          </p:nvSpPr>
          <p:spPr>
            <a:xfrm rot="19336546">
              <a:off x="3299246" y="7461703"/>
              <a:ext cx="1273215" cy="12732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9" name="环形箭头 54">
              <a:extLst>
                <a:ext uri="{FF2B5EF4-FFF2-40B4-BE49-F238E27FC236}">
                  <a16:creationId xmlns:a16="http://schemas.microsoft.com/office/drawing/2014/main" id="{B877FE16-3F3C-42E4-BC83-ACC01C91A7A6}"/>
                </a:ext>
              </a:extLst>
            </p:cNvPr>
            <p:cNvSpPr/>
            <p:nvPr/>
          </p:nvSpPr>
          <p:spPr>
            <a:xfrm rot="9752903" flipH="1">
              <a:off x="3637196" y="7801518"/>
              <a:ext cx="635108" cy="698294"/>
            </a:xfrm>
            <a:prstGeom prst="circular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tx1"/>
                </a:solidFill>
              </a:endParaRPr>
            </a:p>
          </p:txBody>
        </p:sp>
        <p:cxnSp>
          <p:nvCxnSpPr>
            <p:cNvPr id="10" name="直接箭头连接符 37">
              <a:extLst>
                <a:ext uri="{FF2B5EF4-FFF2-40B4-BE49-F238E27FC236}">
                  <a16:creationId xmlns:a16="http://schemas.microsoft.com/office/drawing/2014/main" id="{6C891866-E4B6-4681-87B8-02EA92788EBB}"/>
                </a:ext>
              </a:extLst>
            </p:cNvPr>
            <p:cNvCxnSpPr/>
            <p:nvPr/>
          </p:nvCxnSpPr>
          <p:spPr>
            <a:xfrm flipV="1">
              <a:off x="3935853" y="7368181"/>
              <a:ext cx="941884" cy="7318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直接箭头连接符 39">
              <a:extLst>
                <a:ext uri="{FF2B5EF4-FFF2-40B4-BE49-F238E27FC236}">
                  <a16:creationId xmlns:a16="http://schemas.microsoft.com/office/drawing/2014/main" id="{5E5C9227-0976-4737-9E47-DF76D1E13074}"/>
                </a:ext>
              </a:extLst>
            </p:cNvPr>
            <p:cNvCxnSpPr/>
            <p:nvPr/>
          </p:nvCxnSpPr>
          <p:spPr>
            <a:xfrm flipH="1" flipV="1">
              <a:off x="3115685" y="7053767"/>
              <a:ext cx="831477" cy="104454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直接箭头连接符 34">
              <a:extLst>
                <a:ext uri="{FF2B5EF4-FFF2-40B4-BE49-F238E27FC236}">
                  <a16:creationId xmlns:a16="http://schemas.microsoft.com/office/drawing/2014/main" id="{2EFC93D1-47C6-40F9-9447-03DAA4C64B86}"/>
                </a:ext>
              </a:extLst>
            </p:cNvPr>
            <p:cNvCxnSpPr/>
            <p:nvPr/>
          </p:nvCxnSpPr>
          <p:spPr>
            <a:xfrm>
              <a:off x="2265810" y="4433747"/>
              <a:ext cx="1681350" cy="3666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8A210D61-FBAA-4917-A57E-B5F37A02DC5E}"/>
                </a:ext>
              </a:extLst>
            </p:cNvPr>
            <p:cNvSpPr/>
            <p:nvPr/>
          </p:nvSpPr>
          <p:spPr>
            <a:xfrm rot="4674492">
              <a:off x="8144595" y="4838308"/>
              <a:ext cx="1273215" cy="12732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cxnSp>
          <p:nvCxnSpPr>
            <p:cNvPr id="14" name="直接箭头连接符 46">
              <a:extLst>
                <a:ext uri="{FF2B5EF4-FFF2-40B4-BE49-F238E27FC236}">
                  <a16:creationId xmlns:a16="http://schemas.microsoft.com/office/drawing/2014/main" id="{7341E49F-840B-49C9-A92A-DD3DD0901859}"/>
                </a:ext>
              </a:extLst>
            </p:cNvPr>
            <p:cNvCxnSpPr/>
            <p:nvPr/>
          </p:nvCxnSpPr>
          <p:spPr>
            <a:xfrm>
              <a:off x="8781202" y="5474915"/>
              <a:ext cx="295281" cy="13783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 name="直接箭头连接符 47">
              <a:extLst>
                <a:ext uri="{FF2B5EF4-FFF2-40B4-BE49-F238E27FC236}">
                  <a16:creationId xmlns:a16="http://schemas.microsoft.com/office/drawing/2014/main" id="{2C2CD538-EF92-4098-AC69-44C79212C317}"/>
                </a:ext>
              </a:extLst>
            </p:cNvPr>
            <p:cNvCxnSpPr/>
            <p:nvPr/>
          </p:nvCxnSpPr>
          <p:spPr>
            <a:xfrm flipV="1">
              <a:off x="8781202" y="5175996"/>
              <a:ext cx="1395308" cy="2989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6" name="直接箭头连接符 53">
              <a:extLst>
                <a:ext uri="{FF2B5EF4-FFF2-40B4-BE49-F238E27FC236}">
                  <a16:creationId xmlns:a16="http://schemas.microsoft.com/office/drawing/2014/main" id="{8E53E0AA-1CDD-4AEA-A7E2-80BE18073C54}"/>
                </a:ext>
              </a:extLst>
            </p:cNvPr>
            <p:cNvCxnSpPr/>
            <p:nvPr/>
          </p:nvCxnSpPr>
          <p:spPr>
            <a:xfrm>
              <a:off x="2265810" y="4433747"/>
              <a:ext cx="6515392" cy="1041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连接符 58">
              <a:extLst>
                <a:ext uri="{FF2B5EF4-FFF2-40B4-BE49-F238E27FC236}">
                  <a16:creationId xmlns:a16="http://schemas.microsoft.com/office/drawing/2014/main" id="{EF36D81A-DCA7-4C6A-8FA4-26EC9EE08951}"/>
                </a:ext>
              </a:extLst>
            </p:cNvPr>
            <p:cNvCxnSpPr/>
            <p:nvPr/>
          </p:nvCxnSpPr>
          <p:spPr>
            <a:xfrm flipV="1">
              <a:off x="4212336" y="6122416"/>
              <a:ext cx="4041648" cy="1316736"/>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8" name="直接箭头连接符 60">
              <a:extLst>
                <a:ext uri="{FF2B5EF4-FFF2-40B4-BE49-F238E27FC236}">
                  <a16:creationId xmlns:a16="http://schemas.microsoft.com/office/drawing/2014/main" id="{04C8AA2E-22E3-4BA6-A6D4-E1F2926A6A7A}"/>
                </a:ext>
              </a:extLst>
            </p:cNvPr>
            <p:cNvCxnSpPr/>
            <p:nvPr/>
          </p:nvCxnSpPr>
          <p:spPr>
            <a:xfrm flipV="1">
              <a:off x="3947160" y="7418832"/>
              <a:ext cx="265176" cy="679478"/>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直接箭头连接符 62">
              <a:extLst>
                <a:ext uri="{FF2B5EF4-FFF2-40B4-BE49-F238E27FC236}">
                  <a16:creationId xmlns:a16="http://schemas.microsoft.com/office/drawing/2014/main" id="{7EA06223-C987-4411-AE4A-2985A0210EE3}"/>
                </a:ext>
              </a:extLst>
            </p:cNvPr>
            <p:cNvCxnSpPr/>
            <p:nvPr/>
          </p:nvCxnSpPr>
          <p:spPr>
            <a:xfrm flipH="1">
              <a:off x="8253984" y="5474915"/>
              <a:ext cx="527218" cy="62718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右箭头 67">
              <a:extLst>
                <a:ext uri="{FF2B5EF4-FFF2-40B4-BE49-F238E27FC236}">
                  <a16:creationId xmlns:a16="http://schemas.microsoft.com/office/drawing/2014/main" id="{1BB558FC-4CE3-462B-B7EA-E06F46962155}"/>
                </a:ext>
              </a:extLst>
            </p:cNvPr>
            <p:cNvSpPr/>
            <p:nvPr/>
          </p:nvSpPr>
          <p:spPr>
            <a:xfrm rot="19272468">
              <a:off x="2953061" y="8586498"/>
              <a:ext cx="495365" cy="162321"/>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21" name="直接连接符 69">
              <a:extLst>
                <a:ext uri="{FF2B5EF4-FFF2-40B4-BE49-F238E27FC236}">
                  <a16:creationId xmlns:a16="http://schemas.microsoft.com/office/drawing/2014/main" id="{7E2FD509-3E5C-4890-979F-0CAA2BBD3AE8}"/>
                </a:ext>
              </a:extLst>
            </p:cNvPr>
            <p:cNvCxnSpPr>
              <a:stCxn id="8" idx="1"/>
            </p:cNvCxnSpPr>
            <p:nvPr/>
          </p:nvCxnSpPr>
          <p:spPr>
            <a:xfrm flipV="1">
              <a:off x="3432320" y="8098312"/>
              <a:ext cx="503533" cy="389515"/>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直接连接符 78">
              <a:extLst>
                <a:ext uri="{FF2B5EF4-FFF2-40B4-BE49-F238E27FC236}">
                  <a16:creationId xmlns:a16="http://schemas.microsoft.com/office/drawing/2014/main" id="{9D5C3E91-C89E-4434-BADF-B7D855AE252C}"/>
                </a:ext>
              </a:extLst>
            </p:cNvPr>
            <p:cNvCxnSpPr>
              <a:stCxn id="8" idx="2"/>
            </p:cNvCxnSpPr>
            <p:nvPr/>
          </p:nvCxnSpPr>
          <p:spPr>
            <a:xfrm flipH="1" flipV="1">
              <a:off x="3935853" y="8098309"/>
              <a:ext cx="389517" cy="503535"/>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右箭头 83">
              <a:extLst>
                <a:ext uri="{FF2B5EF4-FFF2-40B4-BE49-F238E27FC236}">
                  <a16:creationId xmlns:a16="http://schemas.microsoft.com/office/drawing/2014/main" id="{9B9B75CA-1FC7-4070-AC33-BE94385EE88B}"/>
                </a:ext>
              </a:extLst>
            </p:cNvPr>
            <p:cNvSpPr/>
            <p:nvPr/>
          </p:nvSpPr>
          <p:spPr>
            <a:xfrm rot="13676907">
              <a:off x="4277180" y="8715443"/>
              <a:ext cx="495365" cy="162321"/>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337EDF5B-79F5-4B29-8646-8C4604902E12}"/>
                    </a:ext>
                  </a:extLst>
                </p:cNvPr>
                <p:cNvSpPr/>
                <p:nvPr/>
              </p:nvSpPr>
              <p:spPr>
                <a:xfrm>
                  <a:off x="3986816" y="4004559"/>
                  <a:ext cx="425629"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𝑥</m:t>
                                </m:r>
                              </m:sub>
                            </m:sSub>
                          </m:e>
                        </m:acc>
                      </m:oMath>
                    </m:oMathPara>
                  </a14:m>
                  <a:endParaRPr lang="zh-CN" altLang="en-US" dirty="0"/>
                </a:p>
              </p:txBody>
            </p:sp>
          </mc:Choice>
          <mc:Fallback xmlns="">
            <p:sp>
              <p:nvSpPr>
                <p:cNvPr id="103" name="矩形 102"/>
                <p:cNvSpPr>
                  <a:spLocks noRot="1" noChangeAspect="1" noMove="1" noResize="1" noEditPoints="1" noAdjustHandles="1" noChangeArrowheads="1" noChangeShapeType="1" noTextEdit="1"/>
                </p:cNvSpPr>
                <p:nvPr/>
              </p:nvSpPr>
              <p:spPr>
                <a:xfrm>
                  <a:off x="3986816" y="4004559"/>
                  <a:ext cx="425629" cy="40293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81A885F-B6E1-4B20-8C55-D07F38E96992}"/>
                    </a:ext>
                  </a:extLst>
                </p:cNvPr>
                <p:cNvSpPr/>
                <p:nvPr/>
              </p:nvSpPr>
              <p:spPr>
                <a:xfrm>
                  <a:off x="1697768" y="2856479"/>
                  <a:ext cx="433259" cy="431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𝑦</m:t>
                                </m:r>
                              </m:sub>
                            </m:sSub>
                          </m:e>
                        </m:acc>
                      </m:oMath>
                    </m:oMathPara>
                  </a14:m>
                  <a:endParaRPr lang="zh-CN" altLang="en-US" dirty="0"/>
                </a:p>
              </p:txBody>
            </p:sp>
          </mc:Choice>
          <mc:Fallback xmlns="">
            <p:sp>
              <p:nvSpPr>
                <p:cNvPr id="104" name="矩形 103"/>
                <p:cNvSpPr>
                  <a:spLocks noRot="1" noChangeAspect="1" noMove="1" noResize="1" noEditPoints="1" noAdjustHandles="1" noChangeArrowheads="1" noChangeShapeType="1" noTextEdit="1"/>
                </p:cNvSpPr>
                <p:nvPr/>
              </p:nvSpPr>
              <p:spPr>
                <a:xfrm>
                  <a:off x="1697768" y="2856479"/>
                  <a:ext cx="433259" cy="431208"/>
                </a:xfrm>
                <a:prstGeom prst="rect">
                  <a:avLst/>
                </a:prstGeom>
                <a:blipFill>
                  <a:blip r:embed="rId3"/>
                  <a:stretch>
                    <a:fillRect b="-28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F6DC75CC-D6D4-4E8E-A2C4-01E586B9FDBC}"/>
                    </a:ext>
                  </a:extLst>
                </p:cNvPr>
                <p:cNvSpPr/>
                <p:nvPr/>
              </p:nvSpPr>
              <p:spPr>
                <a:xfrm>
                  <a:off x="2755712" y="3836692"/>
                  <a:ext cx="4415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𝐼</m:t>
                            </m:r>
                          </m:sub>
                        </m:sSub>
                      </m:oMath>
                    </m:oMathPara>
                  </a14:m>
                  <a:endParaRPr lang="zh-CN" altLang="en-US" dirty="0"/>
                </a:p>
              </p:txBody>
            </p:sp>
          </mc:Choice>
          <mc:Fallback xmlns="">
            <p:sp>
              <p:nvSpPr>
                <p:cNvPr id="105" name="矩形 104"/>
                <p:cNvSpPr>
                  <a:spLocks noRot="1" noChangeAspect="1" noMove="1" noResize="1" noEditPoints="1" noAdjustHandles="1" noChangeArrowheads="1" noChangeShapeType="1" noTextEdit="1"/>
                </p:cNvSpPr>
                <p:nvPr/>
              </p:nvSpPr>
              <p:spPr>
                <a:xfrm>
                  <a:off x="2755712" y="3836692"/>
                  <a:ext cx="441596"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AC4C1F95-1203-4515-B891-1CCC5A30D7B6}"/>
                    </a:ext>
                  </a:extLst>
                </p:cNvPr>
                <p:cNvSpPr/>
                <p:nvPr/>
              </p:nvSpPr>
              <p:spPr>
                <a:xfrm>
                  <a:off x="3106485" y="5936369"/>
                  <a:ext cx="4080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𝑐</m:t>
                                </m:r>
                              </m:sub>
                            </m:sSub>
                          </m:e>
                        </m:acc>
                      </m:oMath>
                    </m:oMathPara>
                  </a14:m>
                  <a:endParaRPr lang="zh-CN" altLang="en-US" dirty="0"/>
                </a:p>
              </p:txBody>
            </p:sp>
          </mc:Choice>
          <mc:Fallback xmlns="">
            <p:sp>
              <p:nvSpPr>
                <p:cNvPr id="107" name="矩形 106"/>
                <p:cNvSpPr>
                  <a:spLocks noRot="1" noChangeAspect="1" noMove="1" noResize="1" noEditPoints="1" noAdjustHandles="1" noChangeArrowheads="1" noChangeShapeType="1" noTextEdit="1"/>
                </p:cNvSpPr>
                <p:nvPr/>
              </p:nvSpPr>
              <p:spPr>
                <a:xfrm>
                  <a:off x="3106485" y="5936369"/>
                  <a:ext cx="408060"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BE92224A-5580-4FF4-9F8D-2D2A6CBDA0F3}"/>
                    </a:ext>
                  </a:extLst>
                </p:cNvPr>
                <p:cNvSpPr/>
                <p:nvPr/>
              </p:nvSpPr>
              <p:spPr>
                <a:xfrm>
                  <a:off x="5577303" y="5051535"/>
                  <a:ext cx="4089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𝑡</m:t>
                                </m:r>
                              </m:sub>
                            </m:sSub>
                          </m:e>
                        </m:acc>
                      </m:oMath>
                    </m:oMathPara>
                  </a14:m>
                  <a:endParaRPr lang="zh-CN" altLang="en-US" dirty="0"/>
                </a:p>
              </p:txBody>
            </p:sp>
          </mc:Choice>
          <mc:Fallback xmlns="">
            <p:sp>
              <p:nvSpPr>
                <p:cNvPr id="108" name="矩形 107"/>
                <p:cNvSpPr>
                  <a:spLocks noRot="1" noChangeAspect="1" noMove="1" noResize="1" noEditPoints="1" noAdjustHandles="1" noChangeArrowheads="1" noChangeShapeType="1" noTextEdit="1"/>
                </p:cNvSpPr>
                <p:nvPr/>
              </p:nvSpPr>
              <p:spPr>
                <a:xfrm>
                  <a:off x="5577303" y="5051535"/>
                  <a:ext cx="40895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4DAFF668-6784-49D0-B8D7-0610B76BD975}"/>
                    </a:ext>
                  </a:extLst>
                </p:cNvPr>
                <p:cNvSpPr/>
                <p:nvPr/>
              </p:nvSpPr>
              <p:spPr>
                <a:xfrm>
                  <a:off x="2537718" y="6853239"/>
                  <a:ext cx="482953" cy="433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𝑦</m:t>
                                </m:r>
                              </m:sub>
                            </m:sSub>
                          </m:e>
                        </m:acc>
                      </m:oMath>
                    </m:oMathPara>
                  </a14:m>
                  <a:endParaRPr lang="zh-CN" altLang="en-US" dirty="0"/>
                </a:p>
              </p:txBody>
            </p:sp>
          </mc:Choice>
          <mc:Fallback xmlns="">
            <p:sp>
              <p:nvSpPr>
                <p:cNvPr id="109" name="矩形 108"/>
                <p:cNvSpPr>
                  <a:spLocks noRot="1" noChangeAspect="1" noMove="1" noResize="1" noEditPoints="1" noAdjustHandles="1" noChangeArrowheads="1" noChangeShapeType="1" noTextEdit="1"/>
                </p:cNvSpPr>
                <p:nvPr/>
              </p:nvSpPr>
              <p:spPr>
                <a:xfrm>
                  <a:off x="2537718" y="6853239"/>
                  <a:ext cx="482953" cy="433067"/>
                </a:xfrm>
                <a:prstGeom prst="rect">
                  <a:avLst/>
                </a:prstGeom>
                <a:blipFill>
                  <a:blip r:embed="rId7"/>
                  <a:stretch>
                    <a:fillRect b="-1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51218D6-DDE0-41A1-9D3A-FD3ECCAD11CF}"/>
                    </a:ext>
                  </a:extLst>
                </p:cNvPr>
                <p:cNvSpPr/>
                <p:nvPr/>
              </p:nvSpPr>
              <p:spPr>
                <a:xfrm>
                  <a:off x="4877737" y="7389046"/>
                  <a:ext cx="475323" cy="4047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𝑥</m:t>
                                </m:r>
                              </m:sub>
                            </m:sSub>
                          </m:e>
                        </m:acc>
                      </m:oMath>
                    </m:oMathPara>
                  </a14:m>
                  <a:endParaRPr lang="zh-CN" altLang="en-US" dirty="0"/>
                </a:p>
              </p:txBody>
            </p:sp>
          </mc:Choice>
          <mc:Fallback xmlns="">
            <p:sp>
              <p:nvSpPr>
                <p:cNvPr id="110" name="矩形 109"/>
                <p:cNvSpPr>
                  <a:spLocks noRot="1" noChangeAspect="1" noMove="1" noResize="1" noEditPoints="1" noAdjustHandles="1" noChangeArrowheads="1" noChangeShapeType="1" noTextEdit="1"/>
                </p:cNvSpPr>
                <p:nvPr/>
              </p:nvSpPr>
              <p:spPr>
                <a:xfrm>
                  <a:off x="4877737" y="7389046"/>
                  <a:ext cx="475323" cy="40479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66E2B378-4016-49E4-92CC-066457272597}"/>
                    </a:ext>
                  </a:extLst>
                </p:cNvPr>
                <p:cNvSpPr/>
                <p:nvPr/>
              </p:nvSpPr>
              <p:spPr>
                <a:xfrm>
                  <a:off x="3797756" y="7303227"/>
                  <a:ext cx="4656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𝑐</m:t>
                                </m:r>
                              </m:sub>
                            </m:sSub>
                          </m:e>
                        </m:acc>
                      </m:oMath>
                    </m:oMathPara>
                  </a14:m>
                  <a:endParaRPr lang="zh-CN" altLang="en-US" dirty="0"/>
                </a:p>
              </p:txBody>
            </p:sp>
          </mc:Choice>
          <mc:Fallback xmlns="">
            <p:sp>
              <p:nvSpPr>
                <p:cNvPr id="111" name="矩形 110"/>
                <p:cNvSpPr>
                  <a:spLocks noRot="1" noChangeAspect="1" noMove="1" noResize="1" noEditPoints="1" noAdjustHandles="1" noChangeArrowheads="1" noChangeShapeType="1" noTextEdit="1"/>
                </p:cNvSpPr>
                <p:nvPr/>
              </p:nvSpPr>
              <p:spPr>
                <a:xfrm>
                  <a:off x="3797756" y="7303227"/>
                  <a:ext cx="465640"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4348E7D3-F4DE-4471-A4C8-A591F191A33E}"/>
                    </a:ext>
                  </a:extLst>
                </p:cNvPr>
                <p:cNvSpPr/>
                <p:nvPr/>
              </p:nvSpPr>
              <p:spPr>
                <a:xfrm>
                  <a:off x="8122675" y="5499611"/>
                  <a:ext cx="4535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e>
                        </m:acc>
                      </m:oMath>
                    </m:oMathPara>
                  </a14:m>
                  <a:endParaRPr lang="zh-CN" altLang="en-US" dirty="0"/>
                </a:p>
              </p:txBody>
            </p:sp>
          </mc:Choice>
          <mc:Fallback xmlns="">
            <p:sp>
              <p:nvSpPr>
                <p:cNvPr id="112" name="矩形 111"/>
                <p:cNvSpPr>
                  <a:spLocks noRot="1" noChangeAspect="1" noMove="1" noResize="1" noEditPoints="1" noAdjustHandles="1" noChangeArrowheads="1" noChangeShapeType="1" noTextEdit="1"/>
                </p:cNvSpPr>
                <p:nvPr/>
              </p:nvSpPr>
              <p:spPr>
                <a:xfrm>
                  <a:off x="8122675" y="5499611"/>
                  <a:ext cx="453586"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B8DFDCD4-59CC-473D-A994-293791EC8862}"/>
                    </a:ext>
                  </a:extLst>
                </p:cNvPr>
                <p:cNvSpPr/>
                <p:nvPr/>
              </p:nvSpPr>
              <p:spPr>
                <a:xfrm>
                  <a:off x="8777402" y="6920594"/>
                  <a:ext cx="457305"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𝑥</m:t>
                                </m:r>
                              </m:sub>
                            </m:sSub>
                          </m:e>
                        </m:acc>
                      </m:oMath>
                    </m:oMathPara>
                  </a14:m>
                  <a:endParaRPr lang="zh-CN" altLang="en-US" dirty="0"/>
                </a:p>
              </p:txBody>
            </p:sp>
          </mc:Choice>
          <mc:Fallback xmlns="">
            <p:sp>
              <p:nvSpPr>
                <p:cNvPr id="113" name="矩形 112"/>
                <p:cNvSpPr>
                  <a:spLocks noRot="1" noChangeAspect="1" noMove="1" noResize="1" noEditPoints="1" noAdjustHandles="1" noChangeArrowheads="1" noChangeShapeType="1" noTextEdit="1"/>
                </p:cNvSpPr>
                <p:nvPr/>
              </p:nvSpPr>
              <p:spPr>
                <a:xfrm>
                  <a:off x="8777402" y="6920594"/>
                  <a:ext cx="457305" cy="402931"/>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602D09E0-BAD7-484F-AB7B-34D984D41B7C}"/>
                    </a:ext>
                  </a:extLst>
                </p:cNvPr>
                <p:cNvSpPr/>
                <p:nvPr/>
              </p:nvSpPr>
              <p:spPr>
                <a:xfrm>
                  <a:off x="10137677" y="5219401"/>
                  <a:ext cx="464934" cy="431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𝑦</m:t>
                                </m:r>
                              </m:sub>
                            </m:sSub>
                          </m:e>
                        </m:acc>
                      </m:oMath>
                    </m:oMathPara>
                  </a14:m>
                  <a:endParaRPr lang="zh-CN" altLang="en-US" dirty="0"/>
                </a:p>
              </p:txBody>
            </p:sp>
          </mc:Choice>
          <mc:Fallback xmlns="">
            <p:sp>
              <p:nvSpPr>
                <p:cNvPr id="114" name="矩形 113"/>
                <p:cNvSpPr>
                  <a:spLocks noRot="1" noChangeAspect="1" noMove="1" noResize="1" noEditPoints="1" noAdjustHandles="1" noChangeArrowheads="1" noChangeShapeType="1" noTextEdit="1"/>
                </p:cNvSpPr>
                <p:nvPr/>
              </p:nvSpPr>
              <p:spPr>
                <a:xfrm>
                  <a:off x="10137677" y="5219401"/>
                  <a:ext cx="464934" cy="431208"/>
                </a:xfrm>
                <a:prstGeom prst="rect">
                  <a:avLst/>
                </a:prstGeom>
                <a:blipFill>
                  <a:blip r:embed="rId12"/>
                  <a:stretch>
                    <a:fillRect b="-1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1">
                  <a:extLst>
                    <a:ext uri="{FF2B5EF4-FFF2-40B4-BE49-F238E27FC236}">
                      <a16:creationId xmlns:a16="http://schemas.microsoft.com/office/drawing/2014/main" id="{4054DB45-262E-450B-A223-56CE99676453}"/>
                    </a:ext>
                  </a:extLst>
                </p:cNvPr>
                <p:cNvSpPr txBox="1"/>
                <p:nvPr/>
              </p:nvSpPr>
              <p:spPr>
                <a:xfrm>
                  <a:off x="4263396" y="9011177"/>
                  <a:ext cx="113101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𝑐𝑜𝑛𝑡𝑟𝑜𝑙</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4263396" y="9011177"/>
                  <a:ext cx="1131015" cy="391261"/>
                </a:xfrm>
                <a:prstGeom prst="rect">
                  <a:avLst/>
                </a:prstGeom>
                <a:blipFill>
                  <a:blip r:embed="rId13"/>
                  <a:stretch>
                    <a:fillRect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0">
                  <a:extLst>
                    <a:ext uri="{FF2B5EF4-FFF2-40B4-BE49-F238E27FC236}">
                      <a16:creationId xmlns:a16="http://schemas.microsoft.com/office/drawing/2014/main" id="{7400173B-1589-4876-AAE0-4F479240F28E}"/>
                    </a:ext>
                  </a:extLst>
                </p:cNvPr>
                <p:cNvSpPr txBox="1"/>
                <p:nvPr/>
              </p:nvSpPr>
              <p:spPr>
                <a:xfrm>
                  <a:off x="1968126" y="8747968"/>
                  <a:ext cx="1123384"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𝑐𝑜𝑛𝑡𝑟𝑜𝑙</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1968126" y="8747968"/>
                  <a:ext cx="1123384" cy="381515"/>
                </a:xfrm>
                <a:prstGeom prst="rect">
                  <a:avLst/>
                </a:prstGeom>
                <a:blipFill>
                  <a:blip r:embed="rId14"/>
                  <a:stretch>
                    <a:fillRect/>
                  </a:stretch>
                </a:blipFill>
              </p:spPr>
              <p:txBody>
                <a:bodyPr/>
                <a:lstStyle/>
                <a:p>
                  <a:r>
                    <a:rPr lang="zh-CN" altLang="en-US">
                      <a:noFill/>
                    </a:rPr>
                    <a:t> </a:t>
                  </a:r>
                </a:p>
              </p:txBody>
            </p:sp>
          </mc:Fallback>
        </mc:AlternateContent>
        <p:cxnSp>
          <p:nvCxnSpPr>
            <p:cNvPr id="37" name="直接连接符 11">
              <a:extLst>
                <a:ext uri="{FF2B5EF4-FFF2-40B4-BE49-F238E27FC236}">
                  <a16:creationId xmlns:a16="http://schemas.microsoft.com/office/drawing/2014/main" id="{15951407-ACAA-4750-B76D-FC5BFACB7A32}"/>
                </a:ext>
              </a:extLst>
            </p:cNvPr>
            <p:cNvCxnSpPr/>
            <p:nvPr/>
          </p:nvCxnSpPr>
          <p:spPr>
            <a:xfrm flipV="1">
              <a:off x="8253984" y="5897880"/>
              <a:ext cx="608394" cy="20421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8" name="任意多边形 16">
              <a:extLst>
                <a:ext uri="{FF2B5EF4-FFF2-40B4-BE49-F238E27FC236}">
                  <a16:creationId xmlns:a16="http://schemas.microsoft.com/office/drawing/2014/main" id="{DEBB5E63-DCCC-4DD4-88C0-259F40297F95}"/>
                </a:ext>
              </a:extLst>
            </p:cNvPr>
            <p:cNvSpPr/>
            <p:nvPr/>
          </p:nvSpPr>
          <p:spPr>
            <a:xfrm>
              <a:off x="8577594" y="5998845"/>
              <a:ext cx="356856" cy="231909"/>
            </a:xfrm>
            <a:custGeom>
              <a:avLst/>
              <a:gdLst>
                <a:gd name="connsiteX0" fmla="*/ 0 w 457200"/>
                <a:gd name="connsiteY0" fmla="*/ 0 h 289173"/>
                <a:gd name="connsiteX1" fmla="*/ 103632 w 457200"/>
                <a:gd name="connsiteY1" fmla="*/ 274320 h 289173"/>
                <a:gd name="connsiteX2" fmla="*/ 457200 w 457200"/>
                <a:gd name="connsiteY2" fmla="*/ 231648 h 289173"/>
              </a:gdLst>
              <a:ahLst/>
              <a:cxnLst>
                <a:cxn ang="0">
                  <a:pos x="connsiteX0" y="connsiteY0"/>
                </a:cxn>
                <a:cxn ang="0">
                  <a:pos x="connsiteX1" y="connsiteY1"/>
                </a:cxn>
                <a:cxn ang="0">
                  <a:pos x="connsiteX2" y="connsiteY2"/>
                </a:cxn>
              </a:cxnLst>
              <a:rect l="l" t="t" r="r" b="b"/>
              <a:pathLst>
                <a:path w="457200" h="289173">
                  <a:moveTo>
                    <a:pt x="0" y="0"/>
                  </a:moveTo>
                  <a:cubicBezTo>
                    <a:pt x="13716" y="117856"/>
                    <a:pt x="27432" y="235712"/>
                    <a:pt x="103632" y="274320"/>
                  </a:cubicBezTo>
                  <a:cubicBezTo>
                    <a:pt x="179832" y="312928"/>
                    <a:pt x="366776" y="268224"/>
                    <a:pt x="457200" y="231648"/>
                  </a:cubicBezTo>
                </a:path>
              </a:pathLst>
            </a:custGeom>
            <a:ln>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9" name="文本框 17">
                  <a:extLst>
                    <a:ext uri="{FF2B5EF4-FFF2-40B4-BE49-F238E27FC236}">
                      <a16:creationId xmlns:a16="http://schemas.microsoft.com/office/drawing/2014/main" id="{C6AE4C8C-668D-444F-8C1C-68869A8D547B}"/>
                    </a:ext>
                  </a:extLst>
                </p:cNvPr>
                <p:cNvSpPr txBox="1"/>
                <p:nvPr/>
              </p:nvSpPr>
              <p:spPr>
                <a:xfrm>
                  <a:off x="8371320" y="6175488"/>
                  <a:ext cx="4699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𝜙</m:t>
                            </m:r>
                          </m:e>
                          <m:sub>
                            <m:r>
                              <m:rPr>
                                <m:sty m:val="p"/>
                              </m:rPr>
                              <a:rPr lang="en-US" altLang="zh-CN" i="1">
                                <a:latin typeface="Cambria Math" panose="02040503050406030204" pitchFamily="18" charset="0"/>
                              </a:rPr>
                              <m:t>t</m:t>
                            </m:r>
                          </m:sub>
                        </m:sSub>
                      </m:oMath>
                    </m:oMathPara>
                  </a14:m>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8371320" y="6175488"/>
                  <a:ext cx="469937" cy="369332"/>
                </a:xfrm>
                <a:prstGeom prst="rect">
                  <a:avLst/>
                </a:prstGeom>
                <a:blipFill>
                  <a:blip r:embed="rId15"/>
                  <a:stretch>
                    <a:fillRect b="-13333"/>
                  </a:stretch>
                </a:blipFill>
              </p:spPr>
              <p:txBody>
                <a:bodyPr/>
                <a:lstStyle/>
                <a:p>
                  <a:r>
                    <a:rPr lang="zh-CN" altLang="en-US">
                      <a:noFill/>
                    </a:rPr>
                    <a:t> </a:t>
                  </a:r>
                </a:p>
              </p:txBody>
            </p:sp>
          </mc:Fallback>
        </mc:AlternateContent>
        <p:cxnSp>
          <p:nvCxnSpPr>
            <p:cNvPr id="40" name="直接箭头连接符 19">
              <a:extLst>
                <a:ext uri="{FF2B5EF4-FFF2-40B4-BE49-F238E27FC236}">
                  <a16:creationId xmlns:a16="http://schemas.microsoft.com/office/drawing/2014/main" id="{BACA5884-F6E0-41B2-91D2-E6362DAE77D5}"/>
                </a:ext>
              </a:extLst>
            </p:cNvPr>
            <p:cNvCxnSpPr/>
            <p:nvPr/>
          </p:nvCxnSpPr>
          <p:spPr>
            <a:xfrm flipV="1">
              <a:off x="4184683" y="6665362"/>
              <a:ext cx="2204892" cy="7220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直接箭头连接符 48">
              <a:extLst>
                <a:ext uri="{FF2B5EF4-FFF2-40B4-BE49-F238E27FC236}">
                  <a16:creationId xmlns:a16="http://schemas.microsoft.com/office/drawing/2014/main" id="{35347359-C18A-4C9D-B9FA-4697910548F1}"/>
                </a:ext>
              </a:extLst>
            </p:cNvPr>
            <p:cNvCxnSpPr/>
            <p:nvPr/>
          </p:nvCxnSpPr>
          <p:spPr>
            <a:xfrm flipH="1">
              <a:off x="6496050" y="6059814"/>
              <a:ext cx="1748226" cy="5645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08FF6D34-2A4F-4D3B-A3DE-6F81BABD8F7C}"/>
                    </a:ext>
                  </a:extLst>
                </p:cNvPr>
                <p:cNvSpPr/>
                <p:nvPr/>
              </p:nvSpPr>
              <p:spPr>
                <a:xfrm rot="20342013">
                  <a:off x="5707159" y="6308314"/>
                  <a:ext cx="428322"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𝑠</m:t>
                                </m:r>
                              </m:sub>
                            </m:sSub>
                          </m:e>
                        </m:acc>
                      </m:oMath>
                    </m:oMathPara>
                  </a14:m>
                  <a:endParaRPr lang="zh-CN" altLang="en-US" dirty="0"/>
                </a:p>
              </p:txBody>
            </p:sp>
          </mc:Choice>
          <mc:Fallback xmlns="">
            <p:sp>
              <p:nvSpPr>
                <p:cNvPr id="64" name="矩形 63"/>
                <p:cNvSpPr>
                  <a:spLocks noRot="1" noChangeAspect="1" noMove="1" noResize="1" noEditPoints="1" noAdjustHandles="1" noChangeArrowheads="1" noChangeShapeType="1" noTextEdit="1"/>
                </p:cNvSpPr>
                <p:nvPr/>
              </p:nvSpPr>
              <p:spPr>
                <a:xfrm rot="20342013">
                  <a:off x="5707159" y="6308314"/>
                  <a:ext cx="428322" cy="402931"/>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811929A6-CE50-4F8B-9D37-7A38EB5AFBA4}"/>
                    </a:ext>
                  </a:extLst>
                </p:cNvPr>
                <p:cNvSpPr/>
                <p:nvPr/>
              </p:nvSpPr>
              <p:spPr>
                <a:xfrm rot="20338671">
                  <a:off x="6198051" y="6732383"/>
                  <a:ext cx="455766"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𝑠</m:t>
                                </m:r>
                              </m:sub>
                            </m:sSub>
                          </m:e>
                        </m:acc>
                      </m:oMath>
                    </m:oMathPara>
                  </a14:m>
                  <a:endParaRPr lang="zh-CN" altLang="en-US" dirty="0"/>
                </a:p>
              </p:txBody>
            </p:sp>
          </mc:Choice>
          <mc:Fallback xmlns="">
            <p:sp>
              <p:nvSpPr>
                <p:cNvPr id="65" name="矩形 64"/>
                <p:cNvSpPr>
                  <a:spLocks noRot="1" noChangeAspect="1" noMove="1" noResize="1" noEditPoints="1" noAdjustHandles="1" noChangeArrowheads="1" noChangeShapeType="1" noTextEdit="1"/>
                </p:cNvSpPr>
                <p:nvPr/>
              </p:nvSpPr>
              <p:spPr>
                <a:xfrm rot="20338671">
                  <a:off x="6198051" y="6732383"/>
                  <a:ext cx="455766" cy="402931"/>
                </a:xfrm>
                <a:prstGeom prst="rect">
                  <a:avLst/>
                </a:prstGeom>
                <a:blipFill>
                  <a:blip r:embed="rId17"/>
                  <a:stretch>
                    <a:fillRect/>
                  </a:stretch>
                </a:blipFill>
              </p:spPr>
              <p:txBody>
                <a:bodyPr/>
                <a:lstStyle/>
                <a:p>
                  <a:r>
                    <a:rPr lang="zh-CN" altLang="en-US">
                      <a:noFill/>
                    </a:rPr>
                    <a:t> </a:t>
                  </a:r>
                </a:p>
              </p:txBody>
            </p:sp>
          </mc:Fallback>
        </mc:AlternateContent>
        <p:sp>
          <p:nvSpPr>
            <p:cNvPr id="44" name="文本框 40">
              <a:extLst>
                <a:ext uri="{FF2B5EF4-FFF2-40B4-BE49-F238E27FC236}">
                  <a16:creationId xmlns:a16="http://schemas.microsoft.com/office/drawing/2014/main" id="{6B206D53-C3B0-4F04-B453-E75AC19C14E1}"/>
                </a:ext>
              </a:extLst>
            </p:cNvPr>
            <p:cNvSpPr txBox="1"/>
            <p:nvPr/>
          </p:nvSpPr>
          <p:spPr>
            <a:xfrm rot="20475118">
              <a:off x="6527474" y="6480070"/>
              <a:ext cx="1432252" cy="369332"/>
            </a:xfrm>
            <a:prstGeom prst="rect">
              <a:avLst/>
            </a:prstGeom>
            <a:noFill/>
          </p:spPr>
          <p:txBody>
            <a:bodyPr wrap="none" rtlCol="0">
              <a:spAutoFit/>
            </a:bodyPr>
            <a:lstStyle/>
            <a:p>
              <a:r>
                <a:rPr lang="en-US" altLang="zh-CN" dirty="0"/>
                <a:t>Tether length</a:t>
              </a:r>
              <a:endParaRPr lang="zh-CN" altLang="en-US" dirty="0"/>
            </a:p>
          </p:txBody>
        </p:sp>
        <p:sp>
          <p:nvSpPr>
            <p:cNvPr id="45" name="文本框 68">
              <a:extLst>
                <a:ext uri="{FF2B5EF4-FFF2-40B4-BE49-F238E27FC236}">
                  <a16:creationId xmlns:a16="http://schemas.microsoft.com/office/drawing/2014/main" id="{B588503A-BD15-4AAB-BBD6-F5898CE4ECF0}"/>
                </a:ext>
              </a:extLst>
            </p:cNvPr>
            <p:cNvSpPr txBox="1"/>
            <p:nvPr/>
          </p:nvSpPr>
          <p:spPr>
            <a:xfrm rot="20301024">
              <a:off x="5977674" y="6045423"/>
              <a:ext cx="1535805" cy="369332"/>
            </a:xfrm>
            <a:prstGeom prst="rect">
              <a:avLst/>
            </a:prstGeom>
            <a:noFill/>
          </p:spPr>
          <p:txBody>
            <a:bodyPr wrap="none" rtlCol="0">
              <a:spAutoFit/>
            </a:bodyPr>
            <a:lstStyle/>
            <a:p>
              <a:r>
                <a:rPr lang="en-US" altLang="zh-CN" dirty="0"/>
                <a:t>Tether tension</a:t>
              </a:r>
              <a:endParaRPr lang="zh-CN" altLang="en-US" dirty="0"/>
            </a:p>
          </p:txBody>
        </p:sp>
        <mc:AlternateContent xmlns:mc="http://schemas.openxmlformats.org/markup-compatibility/2006" xmlns:a14="http://schemas.microsoft.com/office/drawing/2010/main">
          <mc:Choice Requires="a14">
            <p:sp>
              <p:nvSpPr>
                <p:cNvPr id="46" name="文本框 77">
                  <a:extLst>
                    <a:ext uri="{FF2B5EF4-FFF2-40B4-BE49-F238E27FC236}">
                      <a16:creationId xmlns:a16="http://schemas.microsoft.com/office/drawing/2014/main" id="{90AB3B2E-79E1-4520-8623-882F6E1E14C2}"/>
                    </a:ext>
                  </a:extLst>
                </p:cNvPr>
                <p:cNvSpPr txBox="1"/>
                <p:nvPr/>
              </p:nvSpPr>
              <p:spPr>
                <a:xfrm>
                  <a:off x="4247555" y="8054498"/>
                  <a:ext cx="1139864"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𝜏</m:t>
                            </m:r>
                          </m:e>
                          <m:sub>
                            <m:r>
                              <a:rPr lang="en-US" altLang="zh-CN" b="0" i="1" smtClean="0">
                                <a:latin typeface="Cambria Math" panose="02040503050406030204" pitchFamily="18" charset="0"/>
                              </a:rPr>
                              <m:t>𝑐𝑜𝑛𝑡𝑟𝑜𝑙</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 </m:t>
                            </m:r>
                          </m:sub>
                        </m:sSub>
                      </m:oMath>
                    </m:oMathPara>
                  </a14:m>
                  <a:endParaRPr lang="zh-CN" altLang="en-US" dirty="0"/>
                </a:p>
              </p:txBody>
            </p:sp>
          </mc:Choice>
          <mc:Fallback xmlns="">
            <p:sp>
              <p:nvSpPr>
                <p:cNvPr id="78" name="文本框 77"/>
                <p:cNvSpPr txBox="1">
                  <a:spLocks noRot="1" noChangeAspect="1" noMove="1" noResize="1" noEditPoints="1" noAdjustHandles="1" noChangeArrowheads="1" noChangeShapeType="1" noTextEdit="1"/>
                </p:cNvSpPr>
                <p:nvPr/>
              </p:nvSpPr>
              <p:spPr>
                <a:xfrm>
                  <a:off x="4247555" y="8054498"/>
                  <a:ext cx="1139864" cy="381515"/>
                </a:xfrm>
                <a:prstGeom prst="rect">
                  <a:avLst/>
                </a:prstGeom>
                <a:blipFill>
                  <a:blip r:embed="rId18"/>
                  <a:stretch>
                    <a:fillRect/>
                  </a:stretch>
                </a:blipFill>
              </p:spPr>
              <p:txBody>
                <a:bodyPr/>
                <a:lstStyle/>
                <a:p>
                  <a:r>
                    <a:rPr lang="zh-CN" altLang="en-US">
                      <a:noFill/>
                    </a:rPr>
                    <a:t> </a:t>
                  </a:r>
                </a:p>
              </p:txBody>
            </p:sp>
          </mc:Fallback>
        </mc:AlternateContent>
        <p:sp>
          <p:nvSpPr>
            <p:cNvPr id="47" name="弧形 46">
              <a:extLst>
                <a:ext uri="{FF2B5EF4-FFF2-40B4-BE49-F238E27FC236}">
                  <a16:creationId xmlns:a16="http://schemas.microsoft.com/office/drawing/2014/main" id="{100F15E1-A8F3-4098-A664-77BCDE93BCEB}"/>
                </a:ext>
              </a:extLst>
            </p:cNvPr>
            <p:cNvSpPr/>
            <p:nvPr/>
          </p:nvSpPr>
          <p:spPr>
            <a:xfrm rot="2235728" flipH="1">
              <a:off x="8418902" y="5092847"/>
              <a:ext cx="705184" cy="923791"/>
            </a:xfrm>
            <a:prstGeom prst="arc">
              <a:avLst>
                <a:gd name="adj1" fmla="val 15321126"/>
                <a:gd name="adj2" fmla="val 101988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8" name="文本框 59">
                  <a:extLst>
                    <a:ext uri="{FF2B5EF4-FFF2-40B4-BE49-F238E27FC236}">
                      <a16:creationId xmlns:a16="http://schemas.microsoft.com/office/drawing/2014/main" id="{172C3CD3-4CEF-49E2-99B6-E04348BED231}"/>
                    </a:ext>
                  </a:extLst>
                </p:cNvPr>
                <p:cNvSpPr txBox="1"/>
                <p:nvPr/>
              </p:nvSpPr>
              <p:spPr>
                <a:xfrm>
                  <a:off x="8677533" y="4790448"/>
                  <a:ext cx="3654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𝜛</m:t>
                            </m:r>
                            <m:r>
                              <m:rPr>
                                <m:nor/>
                              </m:rPr>
                              <a:rPr lang="zh-CN" altLang="en-US" dirty="0"/>
                              <m:t> </m:t>
                            </m:r>
                          </m:e>
                          <m:sub>
                            <m:r>
                              <m:rPr>
                                <m:sty m:val="p"/>
                              </m:rPr>
                              <a:rPr lang="en-US" altLang="zh-CN" i="1">
                                <a:latin typeface="Cambria Math" panose="02040503050406030204" pitchFamily="18" charset="0"/>
                              </a:rPr>
                              <m:t>t</m:t>
                            </m:r>
                          </m:sub>
                        </m:sSub>
                      </m:oMath>
                    </m:oMathPara>
                  </a14:m>
                  <a:endParaRPr lang="zh-CN" altLang="en-US" dirty="0"/>
                </a:p>
              </p:txBody>
            </p:sp>
          </mc:Choice>
          <mc:Fallback xmlns="">
            <p:sp>
              <p:nvSpPr>
                <p:cNvPr id="60" name="文本框 59"/>
                <p:cNvSpPr txBox="1">
                  <a:spLocks noRot="1" noChangeAspect="1" noMove="1" noResize="1" noEditPoints="1" noAdjustHandles="1" noChangeArrowheads="1" noChangeShapeType="1" noTextEdit="1"/>
                </p:cNvSpPr>
                <p:nvPr/>
              </p:nvSpPr>
              <p:spPr>
                <a:xfrm>
                  <a:off x="8677533" y="4790448"/>
                  <a:ext cx="365421" cy="276999"/>
                </a:xfrm>
                <a:prstGeom prst="rect">
                  <a:avLst/>
                </a:prstGeom>
                <a:blipFill>
                  <a:blip r:embed="rId19"/>
                  <a:stretch>
                    <a:fillRect l="-8333" r="-6667" b="-13043"/>
                  </a:stretch>
                </a:blipFill>
              </p:spPr>
              <p:txBody>
                <a:bodyPr/>
                <a:lstStyle/>
                <a:p>
                  <a:r>
                    <a:rPr lang="zh-CN" altLang="en-US">
                      <a:noFill/>
                    </a:rPr>
                    <a:t> </a:t>
                  </a:r>
                </a:p>
              </p:txBody>
            </p:sp>
          </mc:Fallback>
        </mc:AlternateContent>
        <p:sp>
          <p:nvSpPr>
            <p:cNvPr id="49" name="弧形 48">
              <a:extLst>
                <a:ext uri="{FF2B5EF4-FFF2-40B4-BE49-F238E27FC236}">
                  <a16:creationId xmlns:a16="http://schemas.microsoft.com/office/drawing/2014/main" id="{C5615B96-1AF6-4A24-B5B5-10BAACB473C3}"/>
                </a:ext>
              </a:extLst>
            </p:cNvPr>
            <p:cNvSpPr/>
            <p:nvPr/>
          </p:nvSpPr>
          <p:spPr>
            <a:xfrm rot="1844422" flipH="1">
              <a:off x="4908075" y="3419629"/>
              <a:ext cx="2836951" cy="2969382"/>
            </a:xfrm>
            <a:prstGeom prst="arc">
              <a:avLst>
                <a:gd name="adj1" fmla="val 14935358"/>
                <a:gd name="adj2" fmla="val 475359"/>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sp>
          <p:nvSpPr>
            <p:cNvPr id="50" name="弧形 49">
              <a:extLst>
                <a:ext uri="{FF2B5EF4-FFF2-40B4-BE49-F238E27FC236}">
                  <a16:creationId xmlns:a16="http://schemas.microsoft.com/office/drawing/2014/main" id="{6498A9DC-8C00-48DB-A53F-C2142CDD835B}"/>
                </a:ext>
              </a:extLst>
            </p:cNvPr>
            <p:cNvSpPr/>
            <p:nvPr/>
          </p:nvSpPr>
          <p:spPr>
            <a:xfrm rot="11968158" flipH="1">
              <a:off x="5433515" y="6038495"/>
              <a:ext cx="2836951" cy="2969382"/>
            </a:xfrm>
            <a:prstGeom prst="arc">
              <a:avLst>
                <a:gd name="adj1" fmla="val 14935358"/>
                <a:gd name="adj2" fmla="val 475359"/>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1" name="文本框 66">
                  <a:extLst>
                    <a:ext uri="{FF2B5EF4-FFF2-40B4-BE49-F238E27FC236}">
                      <a16:creationId xmlns:a16="http://schemas.microsoft.com/office/drawing/2014/main" id="{652EA34D-1134-47EE-9649-71EB689E90BE}"/>
                    </a:ext>
                  </a:extLst>
                </p:cNvPr>
                <p:cNvSpPr txBox="1"/>
                <p:nvPr/>
              </p:nvSpPr>
              <p:spPr>
                <a:xfrm>
                  <a:off x="7691716" y="8751192"/>
                  <a:ext cx="411651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Overall</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rotation</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about</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the</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center</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of</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mass</m:t>
                        </m:r>
                        <m:r>
                          <a:rPr lang="en-US" altLang="zh-CN" b="0" i="0" smtClean="0">
                            <a:latin typeface="Cambria Math" panose="02040503050406030204" pitchFamily="18" charset="0"/>
                          </a:rPr>
                          <m:t> </m:t>
                        </m:r>
                      </m:oMath>
                    </m:oMathPara>
                  </a14:m>
                  <a:endParaRPr lang="en-US" altLang="zh-CN"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of</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tethered</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target</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chaser</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system</m:t>
                        </m:r>
                      </m:oMath>
                    </m:oMathPara>
                  </a14:m>
                  <a:endParaRPr lang="zh-CN" altLang="en-US" dirty="0"/>
                </a:p>
              </p:txBody>
            </p:sp>
          </mc:Choice>
          <mc:Fallback xmlns="">
            <p:sp>
              <p:nvSpPr>
                <p:cNvPr id="67" name="文本框 66"/>
                <p:cNvSpPr txBox="1">
                  <a:spLocks noRot="1" noChangeAspect="1" noMove="1" noResize="1" noEditPoints="1" noAdjustHandles="1" noChangeArrowheads="1" noChangeShapeType="1" noTextEdit="1"/>
                </p:cNvSpPr>
                <p:nvPr/>
              </p:nvSpPr>
              <p:spPr>
                <a:xfrm>
                  <a:off x="7691716" y="8751192"/>
                  <a:ext cx="4116512" cy="553998"/>
                </a:xfrm>
                <a:prstGeom prst="rect">
                  <a:avLst/>
                </a:prstGeom>
                <a:blipFill>
                  <a:blip r:embed="rId20"/>
                  <a:stretch>
                    <a:fillRect l="-1037"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E889AC39-272E-470B-9508-BC36060E0D69}"/>
                    </a:ext>
                  </a:extLst>
                </p:cNvPr>
                <p:cNvSpPr/>
                <p:nvPr/>
              </p:nvSpPr>
              <p:spPr>
                <a:xfrm>
                  <a:off x="9374544" y="6059814"/>
                  <a:ext cx="4411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95" name="矩形 94"/>
                <p:cNvSpPr>
                  <a:spLocks noRot="1" noChangeAspect="1" noMove="1" noResize="1" noEditPoints="1" noAdjustHandles="1" noChangeArrowheads="1" noChangeShapeType="1" noTextEdit="1"/>
                </p:cNvSpPr>
                <p:nvPr/>
              </p:nvSpPr>
              <p:spPr>
                <a:xfrm>
                  <a:off x="9374544" y="6059814"/>
                  <a:ext cx="441146" cy="36933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707350F2-1217-4F1D-A60B-B2F8DC755D96}"/>
                    </a:ext>
                  </a:extLst>
                </p:cNvPr>
                <p:cNvSpPr/>
                <p:nvPr/>
              </p:nvSpPr>
              <p:spPr>
                <a:xfrm>
                  <a:off x="2309020" y="7672559"/>
                  <a:ext cx="4333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𝑐</m:t>
                            </m:r>
                          </m:sub>
                        </m:sSub>
                      </m:oMath>
                    </m:oMathPara>
                  </a14:m>
                  <a:endParaRPr lang="zh-CN" altLang="en-US" dirty="0"/>
                </a:p>
              </p:txBody>
            </p:sp>
          </mc:Choice>
          <mc:Fallback xmlns="">
            <p:sp>
              <p:nvSpPr>
                <p:cNvPr id="96" name="矩形 95"/>
                <p:cNvSpPr>
                  <a:spLocks noRot="1" noChangeAspect="1" noMove="1" noResize="1" noEditPoints="1" noAdjustHandles="1" noChangeArrowheads="1" noChangeShapeType="1" noTextEdit="1"/>
                </p:cNvSpPr>
                <p:nvPr/>
              </p:nvSpPr>
              <p:spPr>
                <a:xfrm>
                  <a:off x="2309020" y="7672559"/>
                  <a:ext cx="433388" cy="369332"/>
                </a:xfrm>
                <a:prstGeom prst="rect">
                  <a:avLst/>
                </a:prstGeom>
                <a:blipFill>
                  <a:blip r:embed="rId2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ECA4F7D8-0BD0-43F4-830A-0520C04398B9}"/>
                  </a:ext>
                </a:extLst>
              </p:cNvPr>
              <p:cNvSpPr/>
              <p:nvPr/>
            </p:nvSpPr>
            <p:spPr>
              <a:xfrm>
                <a:off x="257081" y="2403849"/>
                <a:ext cx="5301860" cy="7556171"/>
              </a:xfrm>
              <a:prstGeom prst="rect">
                <a:avLst/>
              </a:prstGeom>
            </p:spPr>
            <p:txBody>
              <a:bodyPr wrap="square">
                <a:spAutoFit/>
              </a:bodyPr>
              <a:lstStyle/>
              <a:p>
                <a:r>
                  <a:rPr lang="en-US" altLang="zh-CN" b="1" dirty="0"/>
                  <a:t>Governing equation</a:t>
                </a:r>
                <a:r>
                  <a:rPr lang="en-US" altLang="zh-CN" dirty="0"/>
                  <a:t>: Newton’s second law and Euler’s equation</a:t>
                </a:r>
              </a:p>
              <a:p>
                <a:pPr marL="285750" indent="-285750">
                  <a:buFont typeface="Arial" panose="020B0604020202020204" pitchFamily="34" charset="0"/>
                  <a:buChar char="•"/>
                </a:pPr>
                <a14:m>
                  <m:oMath xmlns:m="http://schemas.openxmlformats.org/officeDocument/2006/math">
                    <m:r>
                      <a:rPr lang="en-US" altLang="zh-CN" b="1">
                        <a:latin typeface="Cambria Math" panose="02040503050406030204" pitchFamily="18" charset="0"/>
                      </a:rPr>
                      <m:t>𝐅</m:t>
                    </m:r>
                    <m:r>
                      <a:rPr lang="en-US" altLang="zh-CN">
                        <a:latin typeface="Cambria Math" panose="02040503050406030204" pitchFamily="18" charset="0"/>
                      </a:rPr>
                      <m:t>=</m:t>
                    </m:r>
                    <m:r>
                      <m:rPr>
                        <m:sty m:val="p"/>
                      </m:rPr>
                      <a:rPr lang="en-US" altLang="zh-CN">
                        <a:latin typeface="Cambria Math" panose="02040503050406030204" pitchFamily="18" charset="0"/>
                      </a:rPr>
                      <m:t>m</m:t>
                    </m:r>
                    <m:acc>
                      <m:accPr>
                        <m:chr m:val="̈"/>
                        <m:ctrlPr>
                          <a:rPr lang="en-US" altLang="zh-CN" i="1">
                            <a:latin typeface="Cambria Math" panose="02040503050406030204" pitchFamily="18" charset="0"/>
                          </a:rPr>
                        </m:ctrlPr>
                      </m:accPr>
                      <m:e>
                        <m:r>
                          <a:rPr lang="en-US" altLang="zh-CN" b="1">
                            <a:latin typeface="Cambria Math" panose="02040503050406030204" pitchFamily="18" charset="0"/>
                          </a:rPr>
                          <m:t>𝐫</m:t>
                        </m:r>
                      </m:e>
                    </m:acc>
                    <m:r>
                      <a:rPr lang="en-US" altLang="zh-CN" b="0" i="1" smtClean="0">
                        <a:latin typeface="Cambria Math" panose="02040503050406030204" pitchFamily="18" charset="0"/>
                      </a:rPr>
                      <m:t>       </m:t>
                    </m:r>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J</m:t>
                        </m:r>
                      </m:e>
                      <m:sub>
                        <m:r>
                          <m:rPr>
                            <m:sty m:val="p"/>
                          </m:rPr>
                          <a:rPr lang="en-US" altLang="zh-CN" dirty="0">
                            <a:latin typeface="Cambria Math" panose="02040503050406030204" pitchFamily="18" charset="0"/>
                          </a:rPr>
                          <m:t>zz</m:t>
                        </m:r>
                      </m:sub>
                    </m:sSub>
                    <m:acc>
                      <m:accPr>
                        <m:chr m:val="̇"/>
                        <m:ctrlPr>
                          <a:rPr lang="zh-CN" altLang="en-US" i="1" dirty="0">
                            <a:latin typeface="Cambria Math" panose="02040503050406030204" pitchFamily="18" charset="0"/>
                          </a:rPr>
                        </m:ctrlPr>
                      </m:accPr>
                      <m:e>
                        <m:r>
                          <m:rPr>
                            <m:sty m:val="p"/>
                          </m:rPr>
                          <a:rPr lang="zh-CN" altLang="en-US" dirty="0">
                            <a:latin typeface="Cambria Math" panose="02040503050406030204" pitchFamily="18" charset="0"/>
                          </a:rPr>
                          <m:t>ω</m:t>
                        </m:r>
                      </m:e>
                    </m:acc>
                    <m: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zh-CN" altLang="en-US" dirty="0">
                            <a:latin typeface="Cambria Math" panose="02040503050406030204" pitchFamily="18" charset="0"/>
                          </a:rPr>
                          <m:t>τ</m:t>
                        </m:r>
                      </m:e>
                      <m:sub>
                        <m:r>
                          <m:rPr>
                            <m:sty m:val="p"/>
                          </m:rPr>
                          <a:rPr lang="en-US" altLang="zh-CN" dirty="0">
                            <a:latin typeface="Cambria Math" panose="02040503050406030204" pitchFamily="18" charset="0"/>
                          </a:rPr>
                          <m:t>z</m:t>
                        </m:r>
                      </m:sub>
                    </m:sSub>
                  </m:oMath>
                </a14:m>
                <a:r>
                  <a:rPr lang="en-US" altLang="zh-CN" dirty="0"/>
                  <a:t> </a:t>
                </a:r>
              </a:p>
              <a:p>
                <a:pPr marL="285750" indent="-285750">
                  <a:buFont typeface="Arial" panose="020B0604020202020204" pitchFamily="34" charset="0"/>
                  <a:buChar char="•"/>
                </a:pPr>
                <a:r>
                  <a:rPr lang="en-US" altLang="zh-CN" dirty="0"/>
                  <a:t>Since reference inertial frame is not rotating around the inertial frame</a:t>
                </a:r>
              </a:p>
              <a:p>
                <a:pPr marL="742950" lvl="1" indent="-285750">
                  <a:buFont typeface="Arial" panose="020B0604020202020204" pitchFamily="34" charset="0"/>
                  <a:buChar char="•"/>
                </a:pPr>
                <a:r>
                  <a:rPr lang="en-US" altLang="zh-CN" dirty="0"/>
                  <a:t>Torque with respect to the inertial frame  equals torque with respect to body frame</a:t>
                </a:r>
              </a:p>
              <a:p>
                <a:pPr marL="742950" lvl="1" indent="-285750">
                  <a:buFont typeface="Arial" panose="020B0604020202020204" pitchFamily="34" charset="0"/>
                  <a:buChar char="•"/>
                </a:pPr>
                <a:r>
                  <a:rPr lang="en-US" altLang="zh-CN" dirty="0"/>
                  <a:t>Angular velocity of an end-mass relative to the inertial frame also equals to the angular velocity relative the body frame</a:t>
                </a:r>
              </a:p>
              <a:p>
                <a:pPr marL="742950" lvl="1" indent="-285750">
                  <a:buFont typeface="Arial" panose="020B0604020202020204" pitchFamily="34" charset="0"/>
                  <a:buChar char="•"/>
                </a:pPr>
                <a:endParaRPr lang="en-US" altLang="zh-CN" dirty="0"/>
              </a:p>
              <a:p>
                <a:r>
                  <a:rPr lang="en-US" altLang="zh-CN" sz="1600" b="1" dirty="0"/>
                  <a:t>Physics Model for the system</a:t>
                </a:r>
                <a:r>
                  <a:rPr lang="en-US" altLang="zh-CN" sz="1600" dirty="0"/>
                  <a:t> </a:t>
                </a:r>
              </a:p>
              <a:p>
                <a:pPr marL="742950" lvl="1" indent="-285750">
                  <a:spcBef>
                    <a:spcPts val="1800"/>
                  </a:spcBef>
                  <a:buFont typeface="Arial" panose="020B0604020202020204" pitchFamily="34" charset="0"/>
                  <a:buChar char="•"/>
                </a:pPr>
                <a:r>
                  <a:rPr lang="en-US" altLang="zh-CN" sz="1600" dirty="0"/>
                  <a:t>Nonlinear stiffness,  spring damper system</a:t>
                </a:r>
              </a:p>
              <a:p>
                <a:pPr marL="742950" lvl="1" indent="-285750">
                  <a:spcBef>
                    <a:spcPts val="1800"/>
                  </a:spcBef>
                  <a:buFont typeface="Arial" panose="020B0604020202020204" pitchFamily="34" charset="0"/>
                  <a:buChar char="•"/>
                </a:pPr>
                <a:r>
                  <a:rPr lang="en-US" altLang="zh-CN" sz="1600" dirty="0"/>
                  <a:t>The damping coefficient of the damper is constant</a:t>
                </a:r>
              </a:p>
              <a:p>
                <a:pPr marL="742950" lvl="1" indent="-285750">
                  <a:spcBef>
                    <a:spcPts val="1800"/>
                  </a:spcBef>
                  <a:buFont typeface="Arial" panose="020B0604020202020204" pitchFamily="34" charset="0"/>
                  <a:buChar char="•"/>
                </a:pPr>
                <a:r>
                  <a:rPr lang="en-US" altLang="zh-CN" sz="1600" dirty="0"/>
                  <a:t>Nonlinear spring constant, tether materials : 56% polyester and 44% rubber</a:t>
                </a:r>
              </a:p>
              <a:p>
                <a:pPr marL="1200150" lvl="2" indent="-285750">
                  <a:spcBef>
                    <a:spcPts val="1800"/>
                  </a:spcBef>
                  <a:buFont typeface="Arial" panose="020B0604020202020204" pitchFamily="34" charset="0"/>
                  <a:buChar char="•"/>
                </a:pPr>
                <a:r>
                  <a:rPr lang="en-US" altLang="zh-CN" sz="1600" dirty="0"/>
                  <a:t>The spring constant changes as the extension of tether change </a:t>
                </a:r>
              </a:p>
              <a:p>
                <a:pPr marL="1200150" lvl="2" indent="-285750">
                  <a:spcBef>
                    <a:spcPts val="1800"/>
                  </a:spcBef>
                  <a:buFont typeface="Arial" panose="020B0604020202020204" pitchFamily="34" charset="0"/>
                  <a:buChar char="•"/>
                </a:pPr>
                <a:r>
                  <a:rPr lang="en-US" altLang="zh-CN" sz="1600" dirty="0"/>
                  <a:t>When tether is extended, the spring force </a:t>
                </a:r>
                <a14:m>
                  <m:oMath xmlns:m="http://schemas.openxmlformats.org/officeDocument/2006/math">
                    <m:sSub>
                      <m:sSubPr>
                        <m:ctrlPr>
                          <a:rPr lang="en-US" altLang="zh-CN" sz="1600" i="1">
                            <a:latin typeface="Cambria Math" panose="02040503050406030204" pitchFamily="18" charset="0"/>
                          </a:rPr>
                        </m:ctrlPr>
                      </m:sSubPr>
                      <m:e>
                        <m:r>
                          <m:rPr>
                            <m:sty m:val="p"/>
                          </m:rPr>
                          <a:rPr lang="en-US" altLang="zh-CN" sz="1600">
                            <a:latin typeface="Cambria Math" panose="02040503050406030204" pitchFamily="18" charset="0"/>
                          </a:rPr>
                          <m:t>F</m:t>
                        </m:r>
                      </m:e>
                      <m:sub>
                        <m:r>
                          <m:rPr>
                            <m:sty m:val="p"/>
                          </m:rPr>
                          <a:rPr lang="en-US" altLang="zh-CN" sz="1600">
                            <a:latin typeface="Cambria Math" panose="02040503050406030204" pitchFamily="18" charset="0"/>
                          </a:rPr>
                          <m:t>spring</m:t>
                        </m:r>
                      </m:sub>
                    </m:sSub>
                    <m:r>
                      <a:rPr lang="en-US" altLang="zh-CN" sz="1600">
                        <a:latin typeface="Cambria Math" panose="02040503050406030204" pitchFamily="18" charset="0"/>
                      </a:rPr>
                      <m:t>=</m:t>
                    </m:r>
                    <m:r>
                      <m:rPr>
                        <m:sty m:val="p"/>
                      </m:rPr>
                      <a:rPr lang="en-US" altLang="zh-CN" sz="1600">
                        <a:latin typeface="Cambria Math" panose="02040503050406030204" pitchFamily="18" charset="0"/>
                      </a:rPr>
                      <m:t>k</m:t>
                    </m:r>
                    <m:r>
                      <a:rPr lang="en-US" altLang="zh-CN" sz="1600" i="1">
                        <a:latin typeface="Cambria Math" panose="02040503050406030204" pitchFamily="18" charset="0"/>
                      </a:rPr>
                      <m:t>×</m:t>
                    </m:r>
                    <m:d>
                      <m:dPr>
                        <m:ctrlPr>
                          <a:rPr lang="en-US" altLang="zh-CN" sz="1600" i="1">
                            <a:latin typeface="Cambria Math" panose="02040503050406030204" pitchFamily="18" charset="0"/>
                          </a:rPr>
                        </m:ctrlPr>
                      </m:dPr>
                      <m:e>
                        <m:r>
                          <m:rPr>
                            <m:sty m:val="p"/>
                          </m:rPr>
                          <a:rPr lang="en-US" altLang="zh-CN" sz="1600">
                            <a:latin typeface="Cambria Math" panose="02040503050406030204" pitchFamily="18" charset="0"/>
                          </a:rPr>
                          <m:t>length</m:t>
                        </m:r>
                        <m:r>
                          <a:rPr lang="en-US" altLang="zh-CN" sz="1600">
                            <a:latin typeface="Cambria Math" panose="02040503050406030204" pitchFamily="18" charset="0"/>
                          </a:rPr>
                          <m:t> </m:t>
                        </m:r>
                        <m:r>
                          <m:rPr>
                            <m:sty m:val="p"/>
                          </m:rPr>
                          <a:rPr lang="en-US" altLang="zh-CN" sz="1600">
                            <a:latin typeface="Cambria Math" panose="02040503050406030204" pitchFamily="18" charset="0"/>
                          </a:rPr>
                          <m:t>of</m:t>
                        </m:r>
                        <m:r>
                          <a:rPr lang="en-US" altLang="zh-CN" sz="1600">
                            <a:latin typeface="Cambria Math" panose="02040503050406030204" pitchFamily="18" charset="0"/>
                          </a:rPr>
                          <m:t> </m:t>
                        </m:r>
                        <m:r>
                          <m:rPr>
                            <m:sty m:val="p"/>
                          </m:rPr>
                          <a:rPr lang="en-US" altLang="zh-CN" sz="1600">
                            <a:latin typeface="Cambria Math" panose="02040503050406030204" pitchFamily="18" charset="0"/>
                          </a:rPr>
                          <m:t>stretched</m:t>
                        </m:r>
                        <m:r>
                          <a:rPr lang="en-US" altLang="zh-CN" sz="1600">
                            <a:latin typeface="Cambria Math" panose="02040503050406030204" pitchFamily="18" charset="0"/>
                          </a:rPr>
                          <m:t> </m:t>
                        </m:r>
                        <m:r>
                          <m:rPr>
                            <m:sty m:val="p"/>
                          </m:rPr>
                          <a:rPr lang="en-US" altLang="zh-CN" sz="1600">
                            <a:latin typeface="Cambria Math" panose="02040503050406030204" pitchFamily="18" charset="0"/>
                          </a:rPr>
                          <m:t>tether</m:t>
                        </m:r>
                        <m:r>
                          <a:rPr lang="en-US" altLang="zh-CN" sz="1600">
                            <a:latin typeface="Cambria Math" panose="02040503050406030204" pitchFamily="18" charset="0"/>
                          </a:rPr>
                          <m:t>−</m:t>
                        </m:r>
                        <m:r>
                          <m:rPr>
                            <m:sty m:val="p"/>
                          </m:rPr>
                          <a:rPr lang="en-US" altLang="zh-CN" sz="1600" i="1">
                            <a:latin typeface="Cambria Math" panose="02040503050406030204" pitchFamily="18" charset="0"/>
                          </a:rPr>
                          <m:t>tether</m:t>
                        </m:r>
                        <m:r>
                          <a:rPr lang="en-US" altLang="zh-CN" sz="1600">
                            <a:latin typeface="Cambria Math" panose="02040503050406030204" pitchFamily="18" charset="0"/>
                          </a:rPr>
                          <m:t> </m:t>
                        </m:r>
                        <m:r>
                          <m:rPr>
                            <m:sty m:val="p"/>
                          </m:rPr>
                          <a:rPr lang="en-US" altLang="zh-CN" sz="1600">
                            <a:latin typeface="Cambria Math" panose="02040503050406030204" pitchFamily="18" charset="0"/>
                          </a:rPr>
                          <m:t>natural</m:t>
                        </m:r>
                        <m:r>
                          <a:rPr lang="en-US" altLang="zh-CN" sz="1600">
                            <a:latin typeface="Cambria Math" panose="02040503050406030204" pitchFamily="18" charset="0"/>
                          </a:rPr>
                          <m:t> </m:t>
                        </m:r>
                        <m:r>
                          <m:rPr>
                            <m:sty m:val="p"/>
                          </m:rPr>
                          <a:rPr lang="en-US" altLang="zh-CN" sz="1600">
                            <a:latin typeface="Cambria Math" panose="02040503050406030204" pitchFamily="18" charset="0"/>
                          </a:rPr>
                          <m:t>lenth</m:t>
                        </m:r>
                      </m:e>
                    </m:d>
                  </m:oMath>
                </a14:m>
                <a:endParaRPr lang="en-US" altLang="zh-CN" sz="1600" dirty="0"/>
              </a:p>
              <a:p>
                <a:pPr marL="1200150" lvl="2" indent="-285750">
                  <a:spcBef>
                    <a:spcPts val="1800"/>
                  </a:spcBef>
                  <a:buFont typeface="Arial" panose="020B0604020202020204" pitchFamily="34" charset="0"/>
                  <a:buChar char="•"/>
                </a:pPr>
                <a14:m>
                  <m:oMath xmlns:m="http://schemas.openxmlformats.org/officeDocument/2006/math">
                    <m:r>
                      <a:rPr lang="en-US" altLang="zh-CN" sz="1600">
                        <a:latin typeface="Cambria Math" panose="02040503050406030204" pitchFamily="18" charset="0"/>
                      </a:rPr>
                      <m:t> </m:t>
                    </m:r>
                    <m:sSub>
                      <m:sSubPr>
                        <m:ctrlPr>
                          <a:rPr lang="en-US" altLang="zh-CN" sz="1600" i="1">
                            <a:latin typeface="Cambria Math" panose="02040503050406030204" pitchFamily="18" charset="0"/>
                          </a:rPr>
                        </m:ctrlPr>
                      </m:sSubPr>
                      <m:e>
                        <m:r>
                          <m:rPr>
                            <m:sty m:val="p"/>
                          </m:rPr>
                          <a:rPr lang="en-US" altLang="zh-CN" sz="1600">
                            <a:latin typeface="Cambria Math" panose="02040503050406030204" pitchFamily="18" charset="0"/>
                          </a:rPr>
                          <m:t>F</m:t>
                        </m:r>
                      </m:e>
                      <m:sub>
                        <m:r>
                          <m:rPr>
                            <m:sty m:val="p"/>
                          </m:rPr>
                          <a:rPr lang="en-US" altLang="zh-CN" sz="1600">
                            <a:latin typeface="Cambria Math" panose="02040503050406030204" pitchFamily="18" charset="0"/>
                          </a:rPr>
                          <m:t>spring</m:t>
                        </m:r>
                      </m:sub>
                    </m:sSub>
                  </m:oMath>
                </a14:m>
                <a:r>
                  <a:rPr lang="en-US" altLang="zh-CN" sz="1600" dirty="0"/>
                  <a:t>=0 when tether is slacked</a:t>
                </a:r>
              </a:p>
              <a:p>
                <a:pPr marL="742950" lvl="1" indent="-285750">
                  <a:buFont typeface="Arial" panose="020B0604020202020204" pitchFamily="34" charset="0"/>
                  <a:buChar char="•"/>
                </a:pPr>
                <a:endParaRPr lang="en-US" altLang="zh-CN" dirty="0"/>
              </a:p>
            </p:txBody>
          </p:sp>
        </mc:Choice>
        <mc:Fallback xmlns="">
          <p:sp>
            <p:nvSpPr>
              <p:cNvPr id="54" name="矩形 53">
                <a:extLst>
                  <a:ext uri="{FF2B5EF4-FFF2-40B4-BE49-F238E27FC236}">
                    <a16:creationId xmlns:a16="http://schemas.microsoft.com/office/drawing/2014/main" id="{ECA4F7D8-0BD0-43F4-830A-0520C04398B9}"/>
                  </a:ext>
                </a:extLst>
              </p:cNvPr>
              <p:cNvSpPr>
                <a:spLocks noRot="1" noChangeAspect="1" noMove="1" noResize="1" noEditPoints="1" noAdjustHandles="1" noChangeArrowheads="1" noChangeShapeType="1" noTextEdit="1"/>
              </p:cNvSpPr>
              <p:nvPr/>
            </p:nvSpPr>
            <p:spPr>
              <a:xfrm>
                <a:off x="257081" y="2403849"/>
                <a:ext cx="5301860" cy="7556171"/>
              </a:xfrm>
              <a:prstGeom prst="rect">
                <a:avLst/>
              </a:prstGeom>
              <a:blipFill>
                <a:blip r:embed="rId23"/>
                <a:stretch>
                  <a:fillRect l="-920" t="-403" r="-1609"/>
                </a:stretch>
              </a:blipFill>
            </p:spPr>
            <p:txBody>
              <a:bodyPr/>
              <a:lstStyle/>
              <a:p>
                <a:r>
                  <a:rPr lang="en-US">
                    <a:noFill/>
                  </a:rPr>
                  <a:t> </a:t>
                </a:r>
              </a:p>
            </p:txBody>
          </p:sp>
        </mc:Fallback>
      </mc:AlternateContent>
    </p:spTree>
    <p:extLst>
      <p:ext uri="{BB962C8B-B14F-4D97-AF65-F5344CB8AC3E}">
        <p14:creationId xmlns:p14="http://schemas.microsoft.com/office/powerpoint/2010/main" val="2904411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2F01F57-6453-44CA-9DFA-048FED946FBD}"/>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62003A09-CBF9-4B83-8F26-E2A4E03696FF}"/>
              </a:ext>
            </a:extLst>
          </p:cNvPr>
          <p:cNvSpPr>
            <a:spLocks noGrp="1"/>
          </p:cNvSpPr>
          <p:nvPr>
            <p:ph type="sldNum" sz="quarter" idx="12"/>
          </p:nvPr>
        </p:nvSpPr>
        <p:spPr/>
        <p:txBody>
          <a:bodyPr/>
          <a:lstStyle/>
          <a:p>
            <a:fld id="{48F63A3B-78C7-47BE-AE5E-E10140E04643}" type="slidenum">
              <a:rPr lang="en-US" smtClean="0"/>
              <a:t>11</a:t>
            </a:fld>
            <a:endParaRPr lang="en-US" dirty="0"/>
          </a:p>
        </p:txBody>
      </p:sp>
      <p:sp>
        <p:nvSpPr>
          <p:cNvPr id="4" name="標題 3">
            <a:extLst>
              <a:ext uri="{FF2B5EF4-FFF2-40B4-BE49-F238E27FC236}">
                <a16:creationId xmlns:a16="http://schemas.microsoft.com/office/drawing/2014/main" id="{34212A6E-491A-4A2A-BE8A-B7DE8E759ABA}"/>
              </a:ext>
            </a:extLst>
          </p:cNvPr>
          <p:cNvSpPr>
            <a:spLocks noGrp="1"/>
          </p:cNvSpPr>
          <p:nvPr>
            <p:ph type="title"/>
          </p:nvPr>
        </p:nvSpPr>
        <p:spPr/>
        <p:txBody>
          <a:bodyPr/>
          <a:lstStyle/>
          <a:p>
            <a:r>
              <a:rPr lang="en-US" altLang="zh-HK" b="1" dirty="0">
                <a:cs typeface="Arial" panose="020B0604020202020204" pitchFamily="34" charset="0"/>
              </a:rPr>
              <a:t>Literature Review </a:t>
            </a:r>
            <a:endParaRPr lang="en-US" dirty="0"/>
          </a:p>
        </p:txBody>
      </p:sp>
      <p:pic>
        <p:nvPicPr>
          <p:cNvPr id="6" name="圖片 5">
            <a:extLst>
              <a:ext uri="{FF2B5EF4-FFF2-40B4-BE49-F238E27FC236}">
                <a16:creationId xmlns:a16="http://schemas.microsoft.com/office/drawing/2014/main" id="{66119B76-039D-4375-B8CC-F2C513DD7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300" y="2981744"/>
            <a:ext cx="7615807" cy="6082203"/>
          </a:xfrm>
          <a:prstGeom prst="rect">
            <a:avLst/>
          </a:prstGeom>
        </p:spPr>
      </p:pic>
      <mc:AlternateContent xmlns:mc="http://schemas.openxmlformats.org/markup-compatibility/2006" xmlns:a14="http://schemas.microsoft.com/office/drawing/2010/main">
        <mc:Choice Requires="a14">
          <p:sp>
            <p:nvSpPr>
              <p:cNvPr id="8" name="内容占位符 1">
                <a:extLst>
                  <a:ext uri="{FF2B5EF4-FFF2-40B4-BE49-F238E27FC236}">
                    <a16:creationId xmlns:a16="http://schemas.microsoft.com/office/drawing/2014/main" id="{B47860C1-4D08-4750-B5FB-AC2710149788}"/>
                  </a:ext>
                </a:extLst>
              </p:cNvPr>
              <p:cNvSpPr txBox="1">
                <a:spLocks/>
              </p:cNvSpPr>
              <p:nvPr/>
            </p:nvSpPr>
            <p:spPr>
              <a:xfrm>
                <a:off x="8873107" y="2736795"/>
                <a:ext cx="8893697" cy="7215459"/>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spcBef>
                    <a:spcPts val="1800"/>
                  </a:spcBef>
                </a:pPr>
                <a:r>
                  <a:rPr lang="en-US" altLang="zh-CN" b="1" dirty="0"/>
                  <a:t>Tether  Length</a:t>
                </a:r>
              </a:p>
              <a:p>
                <a:pPr lvl="1">
                  <a:spcBef>
                    <a:spcPts val="1800"/>
                  </a:spcBef>
                </a:pPr>
                <a14:m>
                  <m:oMath xmlns:m="http://schemas.openxmlformats.org/officeDocument/2006/math">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L</m:t>
                            </m:r>
                          </m:e>
                          <m:sub>
                            <m:r>
                              <m:rPr>
                                <m:sty m:val="p"/>
                              </m:rPr>
                              <a:rPr lang="en-US" altLang="zh-CN">
                                <a:latin typeface="Cambria Math" panose="02040503050406030204" pitchFamily="18" charset="0"/>
                              </a:rPr>
                              <m:t>s</m:t>
                            </m:r>
                          </m:sub>
                        </m:sSub>
                      </m:e>
                    </m:acc>
                    <m:r>
                      <a:rPr lang="en-US" altLang="zh-CN" smtClean="0">
                        <a:latin typeface="Cambria Math" panose="02040503050406030204" pitchFamily="18" charset="0"/>
                      </a:rPr>
                      <m:t>=−</m:t>
                    </m:r>
                    <m:d>
                      <m:dPr>
                        <m:ctrlPr>
                          <a:rPr lang="en-US" altLang="zh-CN" i="1" smtClean="0">
                            <a:latin typeface="Cambria Math" panose="02040503050406030204" pitchFamily="18" charset="0"/>
                          </a:rPr>
                        </m:ctrlPr>
                      </m:dPr>
                      <m:e>
                        <m:acc>
                          <m:accPr>
                            <m:chr m:val="⃗"/>
                            <m:ctrlPr>
                              <a:rPr lang="en-US" altLang="zh-CN" i="1">
                                <a:latin typeface="Cambria Math" panose="02040503050406030204" pitchFamily="18" charset="0"/>
                              </a:rPr>
                            </m:ctrlPr>
                          </m:accPr>
                          <m:e>
                            <m:sSub>
                              <m:sSubPr>
                                <m:ctrlPr>
                                  <a:rPr lang="en-US" altLang="zh-CN" i="1" smtClean="0">
                                    <a:latin typeface="Cambria Math" panose="02040503050406030204" pitchFamily="18" charset="0"/>
                                  </a:rPr>
                                </m:ctrlPr>
                              </m:sSubPr>
                              <m:e>
                                <m:r>
                                  <m:rPr>
                                    <m:sty m:val="p"/>
                                  </m:rPr>
                                  <a:rPr lang="en-US" altLang="zh-CN">
                                    <a:latin typeface="Cambria Math" panose="02040503050406030204" pitchFamily="18" charset="0"/>
                                  </a:rPr>
                                  <m:t>r</m:t>
                                </m:r>
                              </m:e>
                              <m:sub>
                                <m:r>
                                  <m:rPr>
                                    <m:sty m:val="p"/>
                                  </m:rPr>
                                  <a:rPr lang="en-US" altLang="zh-CN" smtClean="0">
                                    <a:latin typeface="Cambria Math" panose="02040503050406030204" pitchFamily="18" charset="0"/>
                                  </a:rPr>
                                  <m:t>c</m:t>
                                </m:r>
                              </m:sub>
                            </m:sSub>
                          </m:e>
                        </m:acc>
                        <m:r>
                          <a:rPr lang="en-US" altLang="zh-CN">
                            <a:latin typeface="Cambria Math" panose="02040503050406030204" pitchFamily="18" charset="0"/>
                          </a:rPr>
                          <m:t>+</m:t>
                        </m:r>
                        <m:r>
                          <m:rPr>
                            <m:sty m:val="p"/>
                          </m:rPr>
                          <a:rPr lang="en-US" altLang="zh-CN">
                            <a:latin typeface="Cambria Math" panose="02040503050406030204" pitchFamily="18" charset="0"/>
                          </a:rPr>
                          <m:t>A</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zh-CN" altLang="en-US">
                                    <a:latin typeface="Cambria Math" panose="02040503050406030204" pitchFamily="18" charset="0"/>
                                  </a:rPr>
                                  <m:t>θ</m:t>
                                </m:r>
                              </m:e>
                              <m:sub>
                                <m:r>
                                  <m:rPr>
                                    <m:sty m:val="p"/>
                                  </m:rPr>
                                  <a:rPr lang="en-US" altLang="zh-CN" smtClean="0">
                                    <a:latin typeface="Cambria Math" panose="02040503050406030204" pitchFamily="18" charset="0"/>
                                  </a:rPr>
                                  <m:t>c</m:t>
                                </m:r>
                              </m:sub>
                            </m:sSub>
                          </m:e>
                        </m:d>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a</m:t>
                                </m:r>
                              </m:e>
                              <m:sub>
                                <m:r>
                                  <m:rPr>
                                    <m:sty m:val="p"/>
                                  </m:rPr>
                                  <a:rPr lang="en-US" altLang="zh-CN" smtClean="0">
                                    <a:latin typeface="Cambria Math" panose="02040503050406030204" pitchFamily="18" charset="0"/>
                                  </a:rPr>
                                  <m:t>c</m:t>
                                </m:r>
                              </m:sub>
                            </m:sSub>
                          </m:e>
                        </m:acc>
                      </m:e>
                    </m:d>
                    <m:r>
                      <a:rPr lang="en-US" altLang="zh-CN" smtClean="0">
                        <a:latin typeface="Cambria Math" panose="02040503050406030204" pitchFamily="18" charset="0"/>
                      </a:rPr>
                      <m:t>+</m:t>
                    </m:r>
                    <m:d>
                      <m:dPr>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m:rPr>
                                    <m:sty m:val="p"/>
                                  </m:rPr>
                                  <a:rPr lang="en-US" altLang="zh-CN" smtClean="0">
                                    <a:latin typeface="Cambria Math" panose="02040503050406030204" pitchFamily="18" charset="0"/>
                                  </a:rPr>
                                  <m:t>r</m:t>
                                </m:r>
                              </m:e>
                              <m:sub>
                                <m:r>
                                  <m:rPr>
                                    <m:sty m:val="p"/>
                                  </m:rPr>
                                  <a:rPr lang="en-US" altLang="zh-CN" smtClean="0">
                                    <a:latin typeface="Cambria Math" panose="02040503050406030204" pitchFamily="18" charset="0"/>
                                  </a:rPr>
                                  <m:t>t</m:t>
                                </m:r>
                              </m:sub>
                            </m:sSub>
                          </m:e>
                        </m:acc>
                        <m:r>
                          <a:rPr lang="en-US" altLang="zh-CN" smtClean="0">
                            <a:latin typeface="Cambria Math" panose="02040503050406030204" pitchFamily="18" charset="0"/>
                          </a:rPr>
                          <m:t>+</m:t>
                        </m:r>
                        <m:r>
                          <m:rPr>
                            <m:sty m:val="p"/>
                          </m:rPr>
                          <a:rPr lang="en-US" altLang="zh-CN" smtClean="0">
                            <a:latin typeface="Cambria Math" panose="02040503050406030204" pitchFamily="18" charset="0"/>
                          </a:rPr>
                          <m:t>A</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m:rPr>
                                    <m:sty m:val="p"/>
                                  </m:rPr>
                                  <a:rPr lang="zh-CN" altLang="en-US" smtClean="0">
                                    <a:latin typeface="Cambria Math" panose="02040503050406030204" pitchFamily="18" charset="0"/>
                                  </a:rPr>
                                  <m:t>θ</m:t>
                                </m:r>
                              </m:e>
                              <m:sub>
                                <m:r>
                                  <m:rPr>
                                    <m:sty m:val="p"/>
                                  </m:rPr>
                                  <a:rPr lang="en-US" altLang="zh-CN" smtClean="0">
                                    <a:latin typeface="Cambria Math" panose="02040503050406030204" pitchFamily="18" charset="0"/>
                                  </a:rPr>
                                  <m:t>t</m:t>
                                </m:r>
                              </m:sub>
                            </m:sSub>
                          </m:e>
                        </m:d>
                        <m:acc>
                          <m:accPr>
                            <m:chr m:val="⃗"/>
                            <m:ctrlPr>
                              <a:rPr lang="en-US" altLang="zh-CN" i="1">
                                <a:latin typeface="Cambria Math" panose="02040503050406030204" pitchFamily="18" charset="0"/>
                              </a:rPr>
                            </m:ctrlPr>
                          </m:accPr>
                          <m:e>
                            <m:sSub>
                              <m:sSubPr>
                                <m:ctrlPr>
                                  <a:rPr lang="en-US" altLang="zh-CN" i="1" smtClean="0">
                                    <a:latin typeface="Cambria Math" panose="02040503050406030204" pitchFamily="18" charset="0"/>
                                  </a:rPr>
                                </m:ctrlPr>
                              </m:sSubPr>
                              <m:e>
                                <m:r>
                                  <m:rPr>
                                    <m:sty m:val="p"/>
                                  </m:rPr>
                                  <a:rPr lang="en-US" altLang="zh-CN" smtClean="0">
                                    <a:latin typeface="Cambria Math" panose="02040503050406030204" pitchFamily="18" charset="0"/>
                                  </a:rPr>
                                  <m:t>a</m:t>
                                </m:r>
                              </m:e>
                              <m:sub>
                                <m:r>
                                  <m:rPr>
                                    <m:sty m:val="p"/>
                                  </m:rPr>
                                  <a:rPr lang="en-US" altLang="zh-CN">
                                    <a:latin typeface="Cambria Math" panose="02040503050406030204" pitchFamily="18" charset="0"/>
                                  </a:rPr>
                                  <m:t>t</m:t>
                                </m:r>
                              </m:sub>
                            </m:sSub>
                          </m:e>
                        </m:acc>
                      </m:e>
                    </m:d>
                  </m:oMath>
                </a14:m>
                <a:endParaRPr lang="en-US" altLang="zh-CN" dirty="0"/>
              </a:p>
              <a:p>
                <a:pPr lvl="1">
                  <a:spcBef>
                    <a:spcPts val="1800"/>
                  </a:spcBef>
                </a:pPr>
                <a:endParaRPr lang="en-US" altLang="zh-CN" dirty="0"/>
              </a:p>
              <a:p>
                <a:pPr>
                  <a:spcBef>
                    <a:spcPts val="1800"/>
                  </a:spcBef>
                </a:pPr>
                <a:r>
                  <a:rPr lang="en-US" altLang="zh-CN" b="1" dirty="0"/>
                  <a:t>Tether tension</a:t>
                </a:r>
              </a:p>
              <a:p>
                <a:pPr lvl="1">
                  <a:spcBef>
                    <a:spcPts val="1800"/>
                  </a:spcBef>
                </a:pPr>
                <a14:m>
                  <m:oMath xmlns:m="http://schemas.openxmlformats.org/officeDocument/2006/math">
                    <m:acc>
                      <m:accPr>
                        <m:chr m:val="⃗"/>
                        <m:ctrlPr>
                          <a:rPr lang="en-US" altLang="zh-CN" sz="3200" i="1" smtClean="0">
                            <a:latin typeface="Cambria Math" panose="02040503050406030204" pitchFamily="18" charset="0"/>
                          </a:rPr>
                        </m:ctrlPr>
                      </m:accPr>
                      <m:e>
                        <m:sSub>
                          <m:sSubPr>
                            <m:ctrlPr>
                              <a:rPr lang="en-US" altLang="zh-CN" sz="3200" i="1" smtClean="0">
                                <a:latin typeface="Cambria Math" panose="02040503050406030204" pitchFamily="18" charset="0"/>
                              </a:rPr>
                            </m:ctrlPr>
                          </m:sSubPr>
                          <m:e>
                            <m:r>
                              <m:rPr>
                                <m:sty m:val="p"/>
                              </m:rPr>
                              <a:rPr lang="en-US" altLang="zh-CN" sz="3200" smtClean="0">
                                <a:latin typeface="Cambria Math" panose="02040503050406030204" pitchFamily="18" charset="0"/>
                              </a:rPr>
                              <m:t>F</m:t>
                            </m:r>
                          </m:e>
                          <m:sub>
                            <m:r>
                              <m:rPr>
                                <m:sty m:val="p"/>
                              </m:rPr>
                              <a:rPr lang="en-US" altLang="zh-CN" sz="3200" smtClean="0">
                                <a:latin typeface="Cambria Math" panose="02040503050406030204" pitchFamily="18" charset="0"/>
                              </a:rPr>
                              <m:t>S</m:t>
                            </m:r>
                          </m:sub>
                        </m:sSub>
                      </m:e>
                    </m:acc>
                    <m:r>
                      <a:rPr lang="en-US" altLang="zh-CN" sz="3200" smtClean="0">
                        <a:latin typeface="Cambria Math" panose="02040503050406030204" pitchFamily="18" charset="0"/>
                      </a:rPr>
                      <m:t>=</m:t>
                    </m:r>
                    <m:d>
                      <m:dPr>
                        <m:ctrlPr>
                          <a:rPr lang="en-US" altLang="zh-CN" sz="3200" i="1" smtClean="0">
                            <a:latin typeface="Cambria Math" panose="02040503050406030204" pitchFamily="18" charset="0"/>
                          </a:rPr>
                        </m:ctrlPr>
                      </m:dPr>
                      <m:e>
                        <m:r>
                          <m:rPr>
                            <m:sty m:val="p"/>
                          </m:rPr>
                          <a:rPr lang="en-US" altLang="zh-CN" sz="3200">
                            <a:latin typeface="Cambria Math" panose="02040503050406030204" pitchFamily="18" charset="0"/>
                          </a:rPr>
                          <m:t>k</m:t>
                        </m:r>
                        <m:d>
                          <m:dPr>
                            <m:ctrlPr>
                              <a:rPr lang="en-US" altLang="zh-CN" sz="3200" i="1" dirty="0">
                                <a:latin typeface="Cambria Math" panose="02040503050406030204" pitchFamily="18" charset="0"/>
                              </a:rPr>
                            </m:ctrlPr>
                          </m:dPr>
                          <m:e>
                            <m:d>
                              <m:dPr>
                                <m:begChr m:val="‖"/>
                                <m:endChr m:val="‖"/>
                                <m:ctrlPr>
                                  <a:rPr lang="en-US" altLang="zh-CN" sz="3200" i="1">
                                    <a:latin typeface="Cambria Math" panose="02040503050406030204" pitchFamily="18" charset="0"/>
                                  </a:rPr>
                                </m:ctrlPr>
                              </m:dPr>
                              <m:e>
                                <m:acc>
                                  <m:accPr>
                                    <m:chr m:val="⃗"/>
                                    <m:ctrlPr>
                                      <a:rPr lang="en-US" altLang="zh-CN" sz="3200" i="1">
                                        <a:latin typeface="Cambria Math" panose="02040503050406030204" pitchFamily="18" charset="0"/>
                                      </a:rPr>
                                    </m:ctrlPr>
                                  </m:accPr>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L</m:t>
                                        </m:r>
                                      </m:e>
                                      <m:sub>
                                        <m:r>
                                          <m:rPr>
                                            <m:sty m:val="p"/>
                                          </m:rPr>
                                          <a:rPr lang="en-US" altLang="zh-CN" sz="3200">
                                            <a:latin typeface="Cambria Math" panose="02040503050406030204" pitchFamily="18" charset="0"/>
                                          </a:rPr>
                                          <m:t>s</m:t>
                                        </m:r>
                                      </m:sub>
                                    </m:sSub>
                                  </m:e>
                                </m:acc>
                              </m:e>
                            </m:d>
                            <m:r>
                              <a:rPr lang="en-US" altLang="zh-CN" sz="3200">
                                <a:latin typeface="Cambria Math" panose="02040503050406030204" pitchFamily="18" charset="0"/>
                              </a:rPr>
                              <m:t>−</m:t>
                            </m:r>
                            <m:sSub>
                              <m:sSubPr>
                                <m:ctrlPr>
                                  <a:rPr lang="en-US" altLang="zh-CN" sz="3200" i="1" dirty="0">
                                    <a:latin typeface="Cambria Math" panose="02040503050406030204" pitchFamily="18" charset="0"/>
                                  </a:rPr>
                                </m:ctrlPr>
                              </m:sSubPr>
                              <m:e>
                                <m:r>
                                  <m:rPr>
                                    <m:sty m:val="p"/>
                                  </m:rPr>
                                  <a:rPr lang="en-US" altLang="zh-CN" sz="3200" dirty="0">
                                    <a:latin typeface="Cambria Math" panose="02040503050406030204" pitchFamily="18" charset="0"/>
                                  </a:rPr>
                                  <m:t>L</m:t>
                                </m:r>
                              </m:e>
                              <m:sub>
                                <m:r>
                                  <m:rPr>
                                    <m:sty m:val="p"/>
                                  </m:rPr>
                                  <a:rPr lang="en-US" altLang="zh-CN" sz="3200" dirty="0">
                                    <a:latin typeface="Cambria Math" panose="02040503050406030204" pitchFamily="18" charset="0"/>
                                  </a:rPr>
                                  <m:t>s</m:t>
                                </m:r>
                                <m:r>
                                  <a:rPr lang="en-US" altLang="zh-CN" sz="3200" dirty="0">
                                    <a:latin typeface="Cambria Math" panose="02040503050406030204" pitchFamily="18" charset="0"/>
                                  </a:rPr>
                                  <m:t>,</m:t>
                                </m:r>
                                <m:r>
                                  <m:rPr>
                                    <m:sty m:val="p"/>
                                  </m:rPr>
                                  <a:rPr lang="en-US" altLang="zh-CN" sz="3200" dirty="0">
                                    <a:latin typeface="Cambria Math" panose="02040503050406030204" pitchFamily="18" charset="0"/>
                                  </a:rPr>
                                  <m:t>nature</m:t>
                                </m:r>
                              </m:sub>
                            </m:sSub>
                          </m:e>
                        </m:d>
                        <m:r>
                          <a:rPr lang="en-US" altLang="zh-CN" sz="3200">
                            <a:latin typeface="Cambria Math" panose="02040503050406030204" pitchFamily="18" charset="0"/>
                          </a:rPr>
                          <m:t>+</m:t>
                        </m:r>
                        <m:r>
                          <m:rPr>
                            <m:sty m:val="p"/>
                          </m:rPr>
                          <a:rPr lang="en-US" altLang="zh-CN" sz="3200" smtClean="0">
                            <a:latin typeface="Cambria Math" panose="02040503050406030204" pitchFamily="18" charset="0"/>
                          </a:rPr>
                          <m:t>c</m:t>
                        </m:r>
                        <m:r>
                          <a:rPr lang="en-US" altLang="zh-CN" sz="3200" smtClean="0">
                            <a:latin typeface="Cambria Math" panose="02040503050406030204" pitchFamily="18" charset="0"/>
                          </a:rPr>
                          <m:t>(</m:t>
                        </m:r>
                        <m:r>
                          <m:rPr>
                            <m:sty m:val="p"/>
                          </m:rPr>
                          <a:rPr lang="el-GR" altLang="zh-CN" sz="3200" smtClean="0">
                            <a:latin typeface="Cambria Math" panose="02040503050406030204" pitchFamily="18" charset="0"/>
                            <a:ea typeface="Cambria Math" panose="02040503050406030204" pitchFamily="18" charset="0"/>
                          </a:rPr>
                          <m:t>Δ</m:t>
                        </m:r>
                        <m:acc>
                          <m:accPr>
                            <m:chr m:val="⃗"/>
                            <m:ctrlPr>
                              <a:rPr lang="el-GR" altLang="zh-CN" sz="3200" i="1" smtClean="0">
                                <a:latin typeface="Cambria Math" panose="02040503050406030204" pitchFamily="18" charset="0"/>
                                <a:ea typeface="Cambria Math" panose="02040503050406030204" pitchFamily="18" charset="0"/>
                              </a:rPr>
                            </m:ctrlPr>
                          </m:accPr>
                          <m:e>
                            <m:r>
                              <m:rPr>
                                <m:sty m:val="p"/>
                              </m:rPr>
                              <a:rPr lang="en-US" altLang="zh-CN" sz="3200" smtClean="0">
                                <a:latin typeface="Cambria Math" panose="02040503050406030204" pitchFamily="18" charset="0"/>
                                <a:ea typeface="Cambria Math" panose="02040503050406030204" pitchFamily="18" charset="0"/>
                              </a:rPr>
                              <m:t>v</m:t>
                            </m:r>
                          </m:e>
                        </m:acc>
                        <m:r>
                          <a:rPr lang="en-US" altLang="zh-CN" sz="3200">
                            <a:latin typeface="Cambria Math" panose="02040503050406030204" pitchFamily="18" charset="0"/>
                          </a:rPr>
                          <m:t>·</m:t>
                        </m:r>
                        <m:f>
                          <m:fPr>
                            <m:ctrlPr>
                              <a:rPr lang="en-US" altLang="zh-CN" sz="3200" i="1">
                                <a:latin typeface="Cambria Math" panose="02040503050406030204" pitchFamily="18" charset="0"/>
                              </a:rPr>
                            </m:ctrlPr>
                          </m:fPr>
                          <m:num>
                            <m:acc>
                              <m:accPr>
                                <m:chr m:val="⃗"/>
                                <m:ctrlPr>
                                  <a:rPr lang="en-US" altLang="zh-CN" sz="3200" i="1">
                                    <a:latin typeface="Cambria Math" panose="02040503050406030204" pitchFamily="18" charset="0"/>
                                  </a:rPr>
                                </m:ctrlPr>
                              </m:accPr>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L</m:t>
                                    </m:r>
                                  </m:e>
                                  <m:sub>
                                    <m:r>
                                      <m:rPr>
                                        <m:sty m:val="p"/>
                                      </m:rPr>
                                      <a:rPr lang="en-US" altLang="zh-CN" sz="3200">
                                        <a:latin typeface="Cambria Math" panose="02040503050406030204" pitchFamily="18" charset="0"/>
                                      </a:rPr>
                                      <m:t>s</m:t>
                                    </m:r>
                                  </m:sub>
                                </m:sSub>
                              </m:e>
                            </m:acc>
                          </m:num>
                          <m:den>
                            <m:d>
                              <m:dPr>
                                <m:begChr m:val="‖"/>
                                <m:endChr m:val="‖"/>
                                <m:ctrlPr>
                                  <a:rPr lang="en-US" altLang="zh-CN" sz="3200" i="1">
                                    <a:latin typeface="Cambria Math" panose="02040503050406030204" pitchFamily="18" charset="0"/>
                                  </a:rPr>
                                </m:ctrlPr>
                              </m:dPr>
                              <m:e>
                                <m:acc>
                                  <m:accPr>
                                    <m:chr m:val="⃗"/>
                                    <m:ctrlPr>
                                      <a:rPr lang="en-US" altLang="zh-CN" sz="3200" i="1">
                                        <a:latin typeface="Cambria Math" panose="02040503050406030204" pitchFamily="18" charset="0"/>
                                      </a:rPr>
                                    </m:ctrlPr>
                                  </m:accPr>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L</m:t>
                                        </m:r>
                                      </m:e>
                                      <m:sub>
                                        <m:r>
                                          <m:rPr>
                                            <m:sty m:val="p"/>
                                          </m:rPr>
                                          <a:rPr lang="en-US" altLang="zh-CN" sz="3200">
                                            <a:latin typeface="Cambria Math" panose="02040503050406030204" pitchFamily="18" charset="0"/>
                                          </a:rPr>
                                          <m:t>s</m:t>
                                        </m:r>
                                      </m:sub>
                                    </m:sSub>
                                  </m:e>
                                </m:acc>
                              </m:e>
                            </m:d>
                          </m:den>
                        </m:f>
                        <m:r>
                          <a:rPr lang="en-US" altLang="zh-CN" sz="3200" smtClean="0">
                            <a:latin typeface="Cambria Math" panose="02040503050406030204" pitchFamily="18" charset="0"/>
                          </a:rPr>
                          <m:t>)</m:t>
                        </m:r>
                      </m:e>
                    </m:d>
                    <m:f>
                      <m:fPr>
                        <m:ctrlPr>
                          <a:rPr lang="en-US" altLang="zh-CN" sz="3200" i="1" smtClean="0">
                            <a:latin typeface="Cambria Math" panose="02040503050406030204" pitchFamily="18" charset="0"/>
                          </a:rPr>
                        </m:ctrlPr>
                      </m:fPr>
                      <m:num>
                        <m:acc>
                          <m:accPr>
                            <m:chr m:val="⃗"/>
                            <m:ctrlPr>
                              <a:rPr lang="en-US" altLang="zh-CN" sz="3200" i="1">
                                <a:latin typeface="Cambria Math" panose="02040503050406030204" pitchFamily="18" charset="0"/>
                              </a:rPr>
                            </m:ctrlPr>
                          </m:accPr>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L</m:t>
                                </m:r>
                              </m:e>
                              <m:sub>
                                <m:r>
                                  <m:rPr>
                                    <m:sty m:val="p"/>
                                  </m:rPr>
                                  <a:rPr lang="en-US" altLang="zh-CN" sz="3200">
                                    <a:latin typeface="Cambria Math" panose="02040503050406030204" pitchFamily="18" charset="0"/>
                                  </a:rPr>
                                  <m:t>s</m:t>
                                </m:r>
                              </m:sub>
                            </m:sSub>
                          </m:e>
                        </m:acc>
                      </m:num>
                      <m:den>
                        <m:d>
                          <m:dPr>
                            <m:begChr m:val="‖"/>
                            <m:endChr m:val="‖"/>
                            <m:ctrlPr>
                              <a:rPr lang="en-US" altLang="zh-CN" sz="3200" i="1" smtClean="0">
                                <a:latin typeface="Cambria Math" panose="02040503050406030204" pitchFamily="18" charset="0"/>
                              </a:rPr>
                            </m:ctrlPr>
                          </m:dPr>
                          <m:e>
                            <m:acc>
                              <m:accPr>
                                <m:chr m:val="⃗"/>
                                <m:ctrlPr>
                                  <a:rPr lang="en-US" altLang="zh-CN" sz="3200" i="1">
                                    <a:latin typeface="Cambria Math" panose="02040503050406030204" pitchFamily="18" charset="0"/>
                                  </a:rPr>
                                </m:ctrlPr>
                              </m:accPr>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L</m:t>
                                    </m:r>
                                  </m:e>
                                  <m:sub>
                                    <m:r>
                                      <m:rPr>
                                        <m:sty m:val="p"/>
                                      </m:rPr>
                                      <a:rPr lang="en-US" altLang="zh-CN" sz="3200">
                                        <a:latin typeface="Cambria Math" panose="02040503050406030204" pitchFamily="18" charset="0"/>
                                      </a:rPr>
                                      <m:t>s</m:t>
                                    </m:r>
                                  </m:sub>
                                </m:sSub>
                              </m:e>
                            </m:acc>
                          </m:e>
                        </m:d>
                      </m:den>
                    </m:f>
                  </m:oMath>
                </a14:m>
                <a:endParaRPr lang="en-US" altLang="zh-CN" sz="3200" dirty="0"/>
              </a:p>
              <a:p>
                <a:pPr lvl="1">
                  <a:spcBef>
                    <a:spcPts val="1800"/>
                  </a:spcBef>
                </a:pPr>
                <a:r>
                  <a:rPr lang="en-US" altLang="zh-CN" sz="3200" dirty="0"/>
                  <a:t>Damping force: </a:t>
                </a:r>
                <a14:m>
                  <m:oMath xmlns:m="http://schemas.openxmlformats.org/officeDocument/2006/math">
                    <m:r>
                      <m:rPr>
                        <m:sty m:val="p"/>
                      </m:rPr>
                      <a:rPr lang="en-US" altLang="zh-CN" sz="3200">
                        <a:latin typeface="Cambria Math" panose="02040503050406030204" pitchFamily="18" charset="0"/>
                      </a:rPr>
                      <m:t>c</m:t>
                    </m:r>
                    <m:r>
                      <a:rPr lang="en-US" altLang="zh-CN" sz="3200">
                        <a:latin typeface="Cambria Math" panose="02040503050406030204" pitchFamily="18" charset="0"/>
                      </a:rPr>
                      <m:t>(</m:t>
                    </m:r>
                    <m:r>
                      <m:rPr>
                        <m:sty m:val="p"/>
                      </m:rPr>
                      <a:rPr lang="el-GR" altLang="zh-CN" sz="3200">
                        <a:latin typeface="Cambria Math" panose="02040503050406030204" pitchFamily="18" charset="0"/>
                        <a:ea typeface="Cambria Math" panose="02040503050406030204" pitchFamily="18" charset="0"/>
                      </a:rPr>
                      <m:t>Δ</m:t>
                    </m:r>
                    <m:acc>
                      <m:accPr>
                        <m:chr m:val="⃗"/>
                        <m:ctrlPr>
                          <a:rPr lang="el-GR" altLang="zh-CN" sz="3200" i="1">
                            <a:latin typeface="Cambria Math" panose="02040503050406030204" pitchFamily="18" charset="0"/>
                            <a:ea typeface="Cambria Math" panose="02040503050406030204" pitchFamily="18" charset="0"/>
                          </a:rPr>
                        </m:ctrlPr>
                      </m:accPr>
                      <m:e>
                        <m:r>
                          <m:rPr>
                            <m:sty m:val="p"/>
                          </m:rPr>
                          <a:rPr lang="en-US" altLang="zh-CN" sz="3200">
                            <a:latin typeface="Cambria Math" panose="02040503050406030204" pitchFamily="18" charset="0"/>
                            <a:ea typeface="Cambria Math" panose="02040503050406030204" pitchFamily="18" charset="0"/>
                          </a:rPr>
                          <m:t>v</m:t>
                        </m:r>
                      </m:e>
                    </m:acc>
                    <m:r>
                      <a:rPr lang="en-US" altLang="zh-CN" sz="3200">
                        <a:latin typeface="Cambria Math" panose="02040503050406030204" pitchFamily="18" charset="0"/>
                      </a:rPr>
                      <m:t>·</m:t>
                    </m:r>
                    <m:f>
                      <m:fPr>
                        <m:ctrlPr>
                          <a:rPr lang="en-US" altLang="zh-CN" sz="3200" i="1">
                            <a:latin typeface="Cambria Math" panose="02040503050406030204" pitchFamily="18" charset="0"/>
                          </a:rPr>
                        </m:ctrlPr>
                      </m:fPr>
                      <m:num>
                        <m:acc>
                          <m:accPr>
                            <m:chr m:val="⃗"/>
                            <m:ctrlPr>
                              <a:rPr lang="en-US" altLang="zh-CN" sz="3200" i="1">
                                <a:latin typeface="Cambria Math" panose="02040503050406030204" pitchFamily="18" charset="0"/>
                              </a:rPr>
                            </m:ctrlPr>
                          </m:accPr>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L</m:t>
                                </m:r>
                              </m:e>
                              <m:sub>
                                <m:r>
                                  <m:rPr>
                                    <m:sty m:val="p"/>
                                  </m:rPr>
                                  <a:rPr lang="en-US" altLang="zh-CN" sz="3200">
                                    <a:latin typeface="Cambria Math" panose="02040503050406030204" pitchFamily="18" charset="0"/>
                                  </a:rPr>
                                  <m:t>s</m:t>
                                </m:r>
                              </m:sub>
                            </m:sSub>
                          </m:e>
                        </m:acc>
                      </m:num>
                      <m:den>
                        <m:d>
                          <m:dPr>
                            <m:begChr m:val="‖"/>
                            <m:endChr m:val="‖"/>
                            <m:ctrlPr>
                              <a:rPr lang="en-US" altLang="zh-CN" sz="3200" i="1">
                                <a:latin typeface="Cambria Math" panose="02040503050406030204" pitchFamily="18" charset="0"/>
                              </a:rPr>
                            </m:ctrlPr>
                          </m:dPr>
                          <m:e>
                            <m:acc>
                              <m:accPr>
                                <m:chr m:val="⃗"/>
                                <m:ctrlPr>
                                  <a:rPr lang="en-US" altLang="zh-CN" sz="3200" i="1">
                                    <a:latin typeface="Cambria Math" panose="02040503050406030204" pitchFamily="18" charset="0"/>
                                  </a:rPr>
                                </m:ctrlPr>
                              </m:accPr>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L</m:t>
                                    </m:r>
                                  </m:e>
                                  <m:sub>
                                    <m:r>
                                      <m:rPr>
                                        <m:sty m:val="p"/>
                                      </m:rPr>
                                      <a:rPr lang="en-US" altLang="zh-CN" sz="3200">
                                        <a:latin typeface="Cambria Math" panose="02040503050406030204" pitchFamily="18" charset="0"/>
                                      </a:rPr>
                                      <m:t>s</m:t>
                                    </m:r>
                                  </m:sub>
                                </m:sSub>
                              </m:e>
                            </m:acc>
                          </m:e>
                        </m:d>
                      </m:den>
                    </m:f>
                    <m:r>
                      <a:rPr lang="en-US" altLang="zh-CN" sz="3200">
                        <a:latin typeface="Cambria Math" panose="02040503050406030204" pitchFamily="18" charset="0"/>
                      </a:rPr>
                      <m:t>)</m:t>
                    </m:r>
                  </m:oMath>
                </a14:m>
                <a:r>
                  <a:rPr lang="en-US" altLang="zh-CN" sz="3200" dirty="0"/>
                  <a:t>, damping factor multiply the velocity change in the tether’s direction</a:t>
                </a:r>
              </a:p>
              <a:p>
                <a:pPr lvl="1">
                  <a:spcBef>
                    <a:spcPts val="1800"/>
                  </a:spcBef>
                </a:pPr>
                <a14:m>
                  <m:oMath xmlns:m="http://schemas.openxmlformats.org/officeDocument/2006/math">
                    <m:f>
                      <m:fPr>
                        <m:ctrlPr>
                          <a:rPr lang="en-US" altLang="zh-CN" sz="3200" i="1">
                            <a:latin typeface="Cambria Math" panose="02040503050406030204" pitchFamily="18" charset="0"/>
                          </a:rPr>
                        </m:ctrlPr>
                      </m:fPr>
                      <m:num>
                        <m:acc>
                          <m:accPr>
                            <m:chr m:val="⃗"/>
                            <m:ctrlPr>
                              <a:rPr lang="en-US" altLang="zh-CN" sz="3200" i="1">
                                <a:latin typeface="Cambria Math" panose="02040503050406030204" pitchFamily="18" charset="0"/>
                              </a:rPr>
                            </m:ctrlPr>
                          </m:accPr>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L</m:t>
                                </m:r>
                              </m:e>
                              <m:sub>
                                <m:r>
                                  <m:rPr>
                                    <m:sty m:val="p"/>
                                  </m:rPr>
                                  <a:rPr lang="en-US" altLang="zh-CN" sz="3200">
                                    <a:latin typeface="Cambria Math" panose="02040503050406030204" pitchFamily="18" charset="0"/>
                                  </a:rPr>
                                  <m:t>s</m:t>
                                </m:r>
                              </m:sub>
                            </m:sSub>
                          </m:e>
                        </m:acc>
                      </m:num>
                      <m:den>
                        <m:d>
                          <m:dPr>
                            <m:begChr m:val="‖"/>
                            <m:endChr m:val="‖"/>
                            <m:ctrlPr>
                              <a:rPr lang="en-US" altLang="zh-CN" sz="3200" i="1">
                                <a:latin typeface="Cambria Math" panose="02040503050406030204" pitchFamily="18" charset="0"/>
                              </a:rPr>
                            </m:ctrlPr>
                          </m:dPr>
                          <m:e>
                            <m:acc>
                              <m:accPr>
                                <m:chr m:val="⃗"/>
                                <m:ctrlPr>
                                  <a:rPr lang="en-US" altLang="zh-CN" sz="3200" i="1">
                                    <a:latin typeface="Cambria Math" panose="02040503050406030204" pitchFamily="18" charset="0"/>
                                  </a:rPr>
                                </m:ctrlPr>
                              </m:accPr>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L</m:t>
                                    </m:r>
                                  </m:e>
                                  <m:sub>
                                    <m:r>
                                      <m:rPr>
                                        <m:sty m:val="p"/>
                                      </m:rPr>
                                      <a:rPr lang="en-US" altLang="zh-CN" sz="3200">
                                        <a:latin typeface="Cambria Math" panose="02040503050406030204" pitchFamily="18" charset="0"/>
                                      </a:rPr>
                                      <m:t>s</m:t>
                                    </m:r>
                                  </m:sub>
                                </m:sSub>
                              </m:e>
                            </m:acc>
                          </m:e>
                        </m:d>
                      </m:den>
                    </m:f>
                  </m:oMath>
                </a14:m>
                <a:r>
                  <a:rPr lang="en-US" altLang="zh-CN" sz="3200" dirty="0"/>
                  <a:t>:Unit vector of tether</a:t>
                </a:r>
              </a:p>
              <a:p>
                <a:pPr lvl="1"/>
                <a:endParaRPr lang="en-US" altLang="zh-CN" b="1" dirty="0"/>
              </a:p>
              <a:p>
                <a:pPr lvl="1"/>
                <a:endParaRPr lang="en-US" altLang="zh-CN" b="1" dirty="0"/>
              </a:p>
              <a:p>
                <a:pPr lvl="1"/>
                <a:endParaRPr lang="zh-CN" altLang="en-US" b="1" dirty="0"/>
              </a:p>
            </p:txBody>
          </p:sp>
        </mc:Choice>
        <mc:Fallback xmlns="">
          <p:sp>
            <p:nvSpPr>
              <p:cNvPr id="8" name="内容占位符 1">
                <a:extLst>
                  <a:ext uri="{FF2B5EF4-FFF2-40B4-BE49-F238E27FC236}">
                    <a16:creationId xmlns:a16="http://schemas.microsoft.com/office/drawing/2014/main" id="{B47860C1-4D08-4750-B5FB-AC2710149788}"/>
                  </a:ext>
                </a:extLst>
              </p:cNvPr>
              <p:cNvSpPr txBox="1">
                <a:spLocks noRot="1" noChangeAspect="1" noMove="1" noResize="1" noEditPoints="1" noAdjustHandles="1" noChangeArrowheads="1" noChangeShapeType="1" noTextEdit="1"/>
              </p:cNvSpPr>
              <p:nvPr/>
            </p:nvSpPr>
            <p:spPr>
              <a:xfrm>
                <a:off x="8873107" y="2736795"/>
                <a:ext cx="8893697" cy="7215459"/>
              </a:xfrm>
              <a:prstGeom prst="rect">
                <a:avLst/>
              </a:prstGeom>
              <a:blipFill>
                <a:blip r:embed="rId3"/>
                <a:stretch>
                  <a:fillRect l="-2399" t="-2618"/>
                </a:stretch>
              </a:blipFill>
            </p:spPr>
            <p:txBody>
              <a:bodyPr/>
              <a:lstStyle/>
              <a:p>
                <a:r>
                  <a:rPr lang="en-US">
                    <a:noFill/>
                  </a:rPr>
                  <a:t> </a:t>
                </a:r>
              </a:p>
            </p:txBody>
          </p:sp>
        </mc:Fallback>
      </mc:AlternateContent>
    </p:spTree>
    <p:extLst>
      <p:ext uri="{BB962C8B-B14F-4D97-AF65-F5344CB8AC3E}">
        <p14:creationId xmlns:p14="http://schemas.microsoft.com/office/powerpoint/2010/main" val="1984829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262C80-D5E0-4E86-BF30-8BF641BF7937}"/>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DBF0E821-B20B-4715-B7C8-4CA9BD9174ED}"/>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4" name="標題 3">
            <a:extLst>
              <a:ext uri="{FF2B5EF4-FFF2-40B4-BE49-F238E27FC236}">
                <a16:creationId xmlns:a16="http://schemas.microsoft.com/office/drawing/2014/main" id="{22E5A48F-EE88-44A5-BCD9-B6673171D058}"/>
              </a:ext>
            </a:extLst>
          </p:cNvPr>
          <p:cNvSpPr>
            <a:spLocks noGrp="1"/>
          </p:cNvSpPr>
          <p:nvPr>
            <p:ph type="title"/>
          </p:nvPr>
        </p:nvSpPr>
        <p:spPr/>
        <p:txBody>
          <a:bodyPr/>
          <a:lstStyle/>
          <a:p>
            <a:r>
              <a:rPr lang="en-US" altLang="zh-HK" b="1" dirty="0">
                <a:cs typeface="Arial" panose="020B0604020202020204" pitchFamily="34" charset="0"/>
              </a:rPr>
              <a:t>Literature Review </a:t>
            </a:r>
            <a:endParaRPr lang="en-US" dirty="0"/>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D22162AA-F0D7-48B7-946E-0ADB121F9956}"/>
                  </a:ext>
                </a:extLst>
              </p:cNvPr>
              <p:cNvSpPr txBox="1">
                <a:spLocks/>
              </p:cNvSpPr>
              <p:nvPr/>
            </p:nvSpPr>
            <p:spPr>
              <a:xfrm>
                <a:off x="1257300" y="2738438"/>
                <a:ext cx="8777037" cy="6527007"/>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CN" b="1" dirty="0"/>
                  <a:t>Tether torque</a:t>
                </a:r>
              </a:p>
              <a:p>
                <a:pPr lvl="1"/>
                <a14:m>
                  <m:oMath xmlns:m="http://schemas.openxmlformats.org/officeDocument/2006/math">
                    <m:r>
                      <m:rPr>
                        <m:sty m:val="p"/>
                      </m:rPr>
                      <a:rPr lang="en-US" altLang="zh-CN" smtClean="0">
                        <a:latin typeface="Cambria Math" panose="02040503050406030204" pitchFamily="18" charset="0"/>
                      </a:rPr>
                      <m:t>M</m:t>
                    </m:r>
                    <m:r>
                      <a:rPr lang="en-US" altLang="zh-CN" smtClean="0">
                        <a:latin typeface="Cambria Math" panose="02040503050406030204" pitchFamily="18" charset="0"/>
                      </a:rPr>
                      <m:t>=</m:t>
                    </m:r>
                    <m:f>
                      <m:fPr>
                        <m:ctrlPr>
                          <a:rPr lang="en-US" altLang="zh-CN" i="1" smtClean="0">
                            <a:latin typeface="Cambria Math" panose="02040503050406030204" pitchFamily="18" charset="0"/>
                          </a:rPr>
                        </m:ctrlPr>
                      </m:fPr>
                      <m:num>
                        <m:r>
                          <m:rPr>
                            <m:sty m:val="p"/>
                          </m:rPr>
                          <a:rPr lang="en-US" altLang="zh-CN" dirty="0" smtClean="0">
                            <a:latin typeface="Cambria Math" panose="02040503050406030204" pitchFamily="18" charset="0"/>
                          </a:rPr>
                          <m:t>dH</m:t>
                        </m:r>
                      </m:num>
                      <m:den>
                        <m:r>
                          <m:rPr>
                            <m:sty m:val="p"/>
                          </m:rPr>
                          <a:rPr lang="en-US" altLang="zh-CN" smtClean="0">
                            <a:latin typeface="Cambria Math" panose="02040503050406030204" pitchFamily="18" charset="0"/>
                          </a:rPr>
                          <m:t>dt</m:t>
                        </m:r>
                      </m:den>
                    </m:f>
                    <m:r>
                      <a:rPr lang="en-US" altLang="zh-CN" smtClean="0">
                        <a:latin typeface="Cambria Math" panose="02040503050406030204" pitchFamily="18" charset="0"/>
                      </a:rPr>
                      <m:t>=</m:t>
                    </m:r>
                    <m:acc>
                      <m:accPr>
                        <m:chr m:val="̇"/>
                        <m:ctrlPr>
                          <a:rPr lang="en-US" altLang="zh-CN" i="1" smtClean="0">
                            <a:latin typeface="Cambria Math" panose="02040503050406030204" pitchFamily="18" charset="0"/>
                          </a:rPr>
                        </m:ctrlPr>
                      </m:accPr>
                      <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H</m:t>
                            </m:r>
                          </m:e>
                          <m:sub>
                            <m:r>
                              <m:rPr>
                                <m:sty m:val="p"/>
                              </m:rPr>
                              <a:rPr lang="en-US" altLang="zh-CN">
                                <a:latin typeface="Cambria Math" panose="02040503050406030204" pitchFamily="18" charset="0"/>
                              </a:rPr>
                              <m:t>relative</m:t>
                            </m:r>
                          </m:sub>
                        </m:sSub>
                      </m:e>
                    </m:acc>
                    <m:r>
                      <a:rPr lang="en-US" altLang="zh-CN" smtClean="0">
                        <a:latin typeface="Cambria Math" panose="02040503050406030204" pitchFamily="18" charset="0"/>
                      </a:rPr>
                      <m:t>+</m:t>
                    </m:r>
                    <m:r>
                      <m:rPr>
                        <m:sty m:val="p"/>
                      </m:rPr>
                      <a:rPr lang="en-US" altLang="zh-CN">
                        <a:latin typeface="Cambria Math" panose="02040503050406030204" pitchFamily="18" charset="0"/>
                      </a:rPr>
                      <m:t>Ω</m:t>
                    </m:r>
                    <m:r>
                      <m:rPr>
                        <m:nor/>
                      </m:rPr>
                      <a:rPr lang="en-US" altLang="zh-CN" dirty="0"/>
                      <m:t>×</m:t>
                    </m:r>
                    <m:r>
                      <m:rPr>
                        <m:nor/>
                      </m:rPr>
                      <a:rPr lang="en-US" altLang="zh-CN" dirty="0"/>
                      <m:t>H</m:t>
                    </m:r>
                  </m:oMath>
                </a14:m>
                <a:endParaRPr lang="en-US" altLang="zh-CN" dirty="0"/>
              </a:p>
              <a:p>
                <a:pPr lvl="1"/>
                <a14:m>
                  <m:oMath xmlns:m="http://schemas.openxmlformats.org/officeDocument/2006/math">
                    <m:r>
                      <m:rPr>
                        <m:sty m:val="p"/>
                      </m:rPr>
                      <a:rPr lang="en-US" altLang="zh-CN">
                        <a:latin typeface="Cambria Math" panose="02040503050406030204" pitchFamily="18" charset="0"/>
                      </a:rPr>
                      <m:t>Ω</m:t>
                    </m:r>
                    <m:r>
                      <a:rPr lang="en-US" altLang="zh-CN">
                        <a:latin typeface="Cambria Math" panose="02040503050406030204" pitchFamily="18" charset="0"/>
                      </a:rPr>
                      <m:t>:</m:t>
                    </m:r>
                  </m:oMath>
                </a14:m>
                <a:r>
                  <a:rPr lang="en-US" altLang="zh-CN" dirty="0"/>
                  <a:t> the moving frame’s absolute angular velocity, doesn’t exist in this case(</a:t>
                </a:r>
                <a14:m>
                  <m:oMath xmlns:m="http://schemas.openxmlformats.org/officeDocument/2006/math">
                    <m:r>
                      <m:rPr>
                        <m:sty m:val="p"/>
                      </m:rPr>
                      <a:rPr lang="en-US" altLang="zh-CN">
                        <a:latin typeface="Cambria Math" panose="02040503050406030204" pitchFamily="18" charset="0"/>
                      </a:rPr>
                      <m:t>Ω</m:t>
                    </m:r>
                  </m:oMath>
                </a14:m>
                <a:r>
                  <a:rPr lang="en-US" altLang="zh-CN" dirty="0"/>
                  <a:t>=0)</a:t>
                </a:r>
              </a:p>
              <a:p>
                <a:pPr lvl="2"/>
                <a:r>
                  <a:rPr lang="en-US" altLang="zh-CN" dirty="0"/>
                  <a:t>The moving frame just has translational motion in Inertia frame</a:t>
                </a:r>
              </a:p>
              <a:p>
                <a:pPr lvl="1"/>
                <a14:m>
                  <m:oMath xmlns:m="http://schemas.openxmlformats.org/officeDocument/2006/math">
                    <m:r>
                      <m:rPr>
                        <m:sty m:val="p"/>
                      </m:rPr>
                      <a:rPr lang="en-US" altLang="zh-CN">
                        <a:latin typeface="Cambria Math" panose="02040503050406030204" pitchFamily="18" charset="0"/>
                      </a:rPr>
                      <m:t>Ω</m:t>
                    </m:r>
                    <m:r>
                      <m:rPr>
                        <m:nor/>
                      </m:rPr>
                      <a:rPr lang="en-US" altLang="zh-CN" dirty="0"/>
                      <m:t>×</m:t>
                    </m:r>
                    <m:r>
                      <m:rPr>
                        <m:nor/>
                      </m:rPr>
                      <a:rPr lang="en-US" altLang="zh-CN" dirty="0"/>
                      <m:t>H</m:t>
                    </m:r>
                  </m:oMath>
                </a14:m>
                <a:r>
                  <a:rPr lang="en-US" altLang="zh-CN" dirty="0">
                    <a:latin typeface="Cambria Math" panose="02040503050406030204" pitchFamily="18" charset="0"/>
                  </a:rPr>
                  <a:t>=0</a:t>
                </a:r>
              </a:p>
              <a:p>
                <a:pPr lvl="1"/>
                <a:endParaRPr lang="en-US" altLang="zh-CN" i="1" dirty="0">
                  <a:latin typeface="Cambria Math" panose="02040503050406030204" pitchFamily="18" charset="0"/>
                </a:endParaRPr>
              </a:p>
              <a:p>
                <a:pPr lvl="1"/>
                <a14:m>
                  <m:oMath xmlns:m="http://schemas.openxmlformats.org/officeDocument/2006/math">
                    <m:r>
                      <m:rPr>
                        <m:sty m:val="p"/>
                      </m:rPr>
                      <a:rPr lang="en-US" altLang="zh-CN">
                        <a:latin typeface="Cambria Math" panose="02040503050406030204" pitchFamily="18" charset="0"/>
                      </a:rPr>
                      <m:t>M</m:t>
                    </m:r>
                    <m:r>
                      <a:rPr lang="en-US" altLang="zh-CN">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dirty="0">
                            <a:latin typeface="Cambria Math" panose="02040503050406030204" pitchFamily="18" charset="0"/>
                          </a:rPr>
                          <m:t>dH</m:t>
                        </m:r>
                      </m:num>
                      <m:den>
                        <m:r>
                          <m:rPr>
                            <m:sty m:val="p"/>
                          </m:rPr>
                          <a:rPr lang="en-US" altLang="zh-CN">
                            <a:latin typeface="Cambria Math" panose="02040503050406030204" pitchFamily="18" charset="0"/>
                          </a:rPr>
                          <m:t>dt</m:t>
                        </m:r>
                      </m:den>
                    </m:f>
                    <m:r>
                      <a:rPr lang="en-US" altLang="zh-CN">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smtClean="0">
                                <a:latin typeface="Cambria Math" panose="02040503050406030204" pitchFamily="18" charset="0"/>
                              </a:rPr>
                            </m:ctrlPr>
                          </m:sSubPr>
                          <m:e>
                            <m:r>
                              <m:rPr>
                                <m:sty m:val="p"/>
                              </m:rPr>
                              <a:rPr lang="en-US" altLang="zh-CN">
                                <a:latin typeface="Cambria Math" panose="02040503050406030204" pitchFamily="18" charset="0"/>
                              </a:rPr>
                              <m:t>H</m:t>
                            </m:r>
                          </m:e>
                          <m:sub>
                            <m:r>
                              <m:rPr>
                                <m:sty m:val="p"/>
                              </m:rPr>
                              <a:rPr lang="en-US" altLang="zh-CN">
                                <a:latin typeface="Cambria Math" panose="02040503050406030204" pitchFamily="18" charset="0"/>
                              </a:rPr>
                              <m:t>relative</m:t>
                            </m:r>
                          </m:sub>
                        </m:sSub>
                      </m:e>
                    </m:acc>
                  </m:oMath>
                </a14:m>
                <a:r>
                  <a:rPr lang="en-US" altLang="zh-CN" dirty="0"/>
                  <a:t>=</a:t>
                </a:r>
                <a14:m>
                  <m:oMath xmlns:m="http://schemas.openxmlformats.org/officeDocument/2006/math">
                    <m:acc>
                      <m:accPr>
                        <m:chr m:val="̇"/>
                        <m:ctrlPr>
                          <a:rPr lang="en-US" altLang="zh-CN" i="1" dirty="0" smtClean="0">
                            <a:latin typeface="Cambria Math" panose="02040503050406030204" pitchFamily="18" charset="0"/>
                          </a:rPr>
                        </m:ctrlPr>
                      </m:accPr>
                      <m:e>
                        <m:sSub>
                          <m:sSubPr>
                            <m:ctrlPr>
                              <a:rPr lang="en-US" altLang="zh-CN" i="1" dirty="0" smtClean="0">
                                <a:latin typeface="Cambria Math" panose="02040503050406030204" pitchFamily="18" charset="0"/>
                              </a:rPr>
                            </m:ctrlPr>
                          </m:sSubPr>
                          <m:e>
                            <m:r>
                              <m:rPr>
                                <m:sty m:val="p"/>
                              </m:rPr>
                              <a:rPr lang="en-US" altLang="zh-CN" dirty="0" smtClean="0">
                                <a:latin typeface="Cambria Math" panose="02040503050406030204" pitchFamily="18" charset="0"/>
                              </a:rPr>
                              <m:t>J</m:t>
                            </m:r>
                          </m:e>
                          <m:sub>
                            <m:r>
                              <m:rPr>
                                <m:sty m:val="p"/>
                              </m:rPr>
                              <a:rPr lang="en-US" altLang="zh-CN" dirty="0" smtClean="0">
                                <a:latin typeface="Cambria Math" panose="02040503050406030204" pitchFamily="18" charset="0"/>
                              </a:rPr>
                              <m:t>zz</m:t>
                            </m:r>
                          </m:sub>
                        </m:sSub>
                        <m:r>
                          <m:rPr>
                            <m:sty m:val="p"/>
                          </m:rPr>
                          <a:rPr lang="zh-CN" altLang="en-US" dirty="0">
                            <a:latin typeface="Cambria Math" panose="02040503050406030204" pitchFamily="18" charset="0"/>
                          </a:rPr>
                          <m:t>ω</m:t>
                        </m:r>
                      </m:e>
                    </m:acc>
                  </m:oMath>
                </a14:m>
                <a:r>
                  <a:rPr lang="en-US" altLang="zh-CN" dirty="0"/>
                  <a:t>=</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J</m:t>
                        </m:r>
                      </m:e>
                      <m:sub>
                        <m:r>
                          <m:rPr>
                            <m:sty m:val="p"/>
                          </m:rPr>
                          <a:rPr lang="en-US" altLang="zh-CN" dirty="0">
                            <a:latin typeface="Cambria Math" panose="02040503050406030204" pitchFamily="18" charset="0"/>
                          </a:rPr>
                          <m:t>zz</m:t>
                        </m:r>
                      </m:sub>
                    </m:sSub>
                    <m:acc>
                      <m:accPr>
                        <m:chr m:val="̇"/>
                        <m:ctrlPr>
                          <a:rPr lang="zh-CN" altLang="en-US" i="1" dirty="0">
                            <a:latin typeface="Cambria Math" panose="02040503050406030204" pitchFamily="18" charset="0"/>
                          </a:rPr>
                        </m:ctrlPr>
                      </m:accPr>
                      <m:e>
                        <m:r>
                          <m:rPr>
                            <m:sty m:val="p"/>
                          </m:rPr>
                          <a:rPr lang="zh-CN" altLang="en-US" dirty="0">
                            <a:latin typeface="Cambria Math" panose="02040503050406030204" pitchFamily="18" charset="0"/>
                          </a:rPr>
                          <m:t>ω</m:t>
                        </m:r>
                      </m:e>
                    </m:acc>
                  </m:oMath>
                </a14:m>
                <a:endParaRPr lang="en-US" altLang="zh-CN" dirty="0"/>
              </a:p>
              <a:p>
                <a:pPr lvl="2"/>
                <a:r>
                  <a:rPr lang="en-US" altLang="zh-CN" i="1" dirty="0"/>
                  <a:t>Torque in inertial frame = Torque in body frame</a:t>
                </a:r>
              </a:p>
              <a:p>
                <a:pPr marL="1371600" lvl="2" indent="0">
                  <a:buFont typeface="Arial" panose="020B0604020202020204" pitchFamily="34" charset="0"/>
                  <a:buNone/>
                </a:pPr>
                <a:endParaRPr lang="en-US" altLang="zh-CN" i="1" dirty="0"/>
              </a:p>
              <a:p>
                <a:pPr lvl="1"/>
                <a:endParaRPr lang="en-US" altLang="zh-CN" i="1" dirty="0">
                  <a:latin typeface="Cambria Math" panose="02040503050406030204" pitchFamily="18" charset="0"/>
                </a:endParaRPr>
              </a:p>
              <a:p>
                <a:pPr lvl="2"/>
                <a:endParaRPr lang="en-US" altLang="zh-CN" i="1" dirty="0"/>
              </a:p>
              <a:p>
                <a:pPr lvl="2"/>
                <a:endParaRPr lang="en-US" altLang="zh-CN" i="1" dirty="0"/>
              </a:p>
            </p:txBody>
          </p:sp>
        </mc:Choice>
        <mc:Fallback xmlns="">
          <p:sp>
            <p:nvSpPr>
              <p:cNvPr id="5" name="内容占位符 1">
                <a:extLst>
                  <a:ext uri="{FF2B5EF4-FFF2-40B4-BE49-F238E27FC236}">
                    <a16:creationId xmlns:a16="http://schemas.microsoft.com/office/drawing/2014/main" id="{D22162AA-F0D7-48B7-946E-0ADB121F9956}"/>
                  </a:ext>
                </a:extLst>
              </p:cNvPr>
              <p:cNvSpPr txBox="1">
                <a:spLocks noRot="1" noChangeAspect="1" noMove="1" noResize="1" noEditPoints="1" noAdjustHandles="1" noChangeArrowheads="1" noChangeShapeType="1" noTextEdit="1"/>
              </p:cNvSpPr>
              <p:nvPr/>
            </p:nvSpPr>
            <p:spPr>
              <a:xfrm>
                <a:off x="1257300" y="2738438"/>
                <a:ext cx="8777037" cy="6527007"/>
              </a:xfrm>
              <a:prstGeom prst="rect">
                <a:avLst/>
              </a:prstGeom>
              <a:blipFill>
                <a:blip r:embed="rId2"/>
                <a:stretch>
                  <a:fillRect l="-2431" t="-2801" r="-278" b="-16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内容占位符 1">
                <a:extLst>
                  <a:ext uri="{FF2B5EF4-FFF2-40B4-BE49-F238E27FC236}">
                    <a16:creationId xmlns:a16="http://schemas.microsoft.com/office/drawing/2014/main" id="{D7789F4B-EBB7-4C18-A622-236B6F7EE1D8}"/>
                  </a:ext>
                </a:extLst>
              </p:cNvPr>
              <p:cNvSpPr txBox="1">
                <a:spLocks/>
              </p:cNvSpPr>
              <p:nvPr/>
            </p:nvSpPr>
            <p:spPr>
              <a:xfrm>
                <a:off x="10333643" y="2261584"/>
                <a:ext cx="6689558" cy="6527007"/>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CN" b="1" dirty="0">
                    <a:latin typeface="Cambria Math" panose="02040503050406030204" pitchFamily="18" charset="0"/>
                  </a:rPr>
                  <a:t>Euler’s equation</a:t>
                </a:r>
              </a:p>
              <a:p>
                <a:pPr lvl="1"/>
                <a14:m>
                  <m:oMath xmlns:m="http://schemas.openxmlformats.org/officeDocument/2006/math">
                    <m:sSub>
                      <m:sSubPr>
                        <m:ctrlPr>
                          <a:rPr lang="en-US" altLang="zh-CN" sz="3200" i="1" smtClean="0">
                            <a:latin typeface="Cambria Math" panose="02040503050406030204" pitchFamily="18" charset="0"/>
                          </a:rPr>
                        </m:ctrlPr>
                      </m:sSubPr>
                      <m:e>
                        <m:r>
                          <m:rPr>
                            <m:sty m:val="p"/>
                          </m:rPr>
                          <a:rPr lang="en-US" altLang="zh-CN" sz="3200" smtClean="0">
                            <a:latin typeface="Cambria Math" panose="02040503050406030204" pitchFamily="18" charset="0"/>
                          </a:rPr>
                          <m:t>J</m:t>
                        </m:r>
                      </m:e>
                      <m:sub>
                        <m:r>
                          <m:rPr>
                            <m:sty m:val="p"/>
                          </m:rPr>
                          <a:rPr lang="en-US" altLang="zh-CN" sz="3200" smtClean="0">
                            <a:latin typeface="Cambria Math" panose="02040503050406030204" pitchFamily="18" charset="0"/>
                          </a:rPr>
                          <m:t>i</m:t>
                        </m:r>
                      </m:sub>
                    </m:sSub>
                    <m:acc>
                      <m:accPr>
                        <m:chr m:val="̇"/>
                        <m:ctrlPr>
                          <a:rPr lang="en-US" altLang="zh-CN" sz="3200" i="1" smtClean="0">
                            <a:latin typeface="Cambria Math" panose="02040503050406030204" pitchFamily="18" charset="0"/>
                          </a:rPr>
                        </m:ctrlPr>
                      </m:accPr>
                      <m:e>
                        <m:sSub>
                          <m:sSubPr>
                            <m:ctrlPr>
                              <a:rPr lang="en-US" altLang="zh-CN" sz="3200" i="1" smtClean="0">
                                <a:latin typeface="Cambria Math" panose="02040503050406030204" pitchFamily="18" charset="0"/>
                              </a:rPr>
                            </m:ctrlPr>
                          </m:sSubPr>
                          <m:e>
                            <m:r>
                              <m:rPr>
                                <m:sty m:val="p"/>
                              </m:rPr>
                              <a:rPr lang="en-US" altLang="zh-CN" sz="3200" smtClean="0">
                                <a:latin typeface="Cambria Math" panose="02040503050406030204" pitchFamily="18" charset="0"/>
                              </a:rPr>
                              <m:t>w</m:t>
                            </m:r>
                          </m:e>
                          <m:sub>
                            <m:r>
                              <m:rPr>
                                <m:sty m:val="p"/>
                              </m:rPr>
                              <a:rPr lang="en-US" altLang="zh-CN" sz="3200" smtClean="0">
                                <a:latin typeface="Cambria Math" panose="02040503050406030204" pitchFamily="18" charset="0"/>
                              </a:rPr>
                              <m:t>i</m:t>
                            </m:r>
                          </m:sub>
                        </m:sSub>
                      </m:e>
                    </m:acc>
                    <m:r>
                      <a:rPr lang="en-US" altLang="zh-CN" sz="3200" smtClean="0">
                        <a:latin typeface="Cambria Math" panose="02040503050406030204" pitchFamily="18" charset="0"/>
                      </a:rPr>
                      <m:t>+</m:t>
                    </m:r>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w</m:t>
                        </m:r>
                      </m:e>
                      <m:sub>
                        <m:r>
                          <m:rPr>
                            <m:sty m:val="p"/>
                          </m:rPr>
                          <a:rPr lang="en-US" altLang="zh-CN" sz="3200">
                            <a:latin typeface="Cambria Math" panose="02040503050406030204" pitchFamily="18" charset="0"/>
                          </a:rPr>
                          <m:t>i</m:t>
                        </m:r>
                      </m:sub>
                    </m:sSub>
                    <m:r>
                      <a:rPr lang="en-US" altLang="zh-CN" sz="3200" smtClean="0">
                        <a:latin typeface="Cambria Math" panose="02040503050406030204" pitchFamily="18" charset="0"/>
                      </a:rPr>
                      <m:t>×</m:t>
                    </m:r>
                    <m:sSub>
                      <m:sSubPr>
                        <m:ctrlPr>
                          <a:rPr lang="en-US" altLang="zh-CN" sz="3200" i="1" smtClean="0">
                            <a:latin typeface="Cambria Math" panose="02040503050406030204" pitchFamily="18" charset="0"/>
                          </a:rPr>
                        </m:ctrlPr>
                      </m:sSubPr>
                      <m:e>
                        <m:r>
                          <m:rPr>
                            <m:sty m:val="p"/>
                          </m:rPr>
                          <a:rPr lang="en-US" altLang="zh-CN" sz="3200" smtClean="0">
                            <a:latin typeface="Cambria Math" panose="02040503050406030204" pitchFamily="18" charset="0"/>
                          </a:rPr>
                          <m:t>J</m:t>
                        </m:r>
                      </m:e>
                      <m:sub>
                        <m:r>
                          <m:rPr>
                            <m:sty m:val="p"/>
                          </m:rPr>
                          <a:rPr lang="en-US" altLang="zh-CN" sz="3200" smtClean="0">
                            <a:latin typeface="Cambria Math" panose="02040503050406030204" pitchFamily="18" charset="0"/>
                          </a:rPr>
                          <m:t>i</m:t>
                        </m:r>
                      </m:sub>
                    </m:sSub>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w</m:t>
                        </m:r>
                      </m:e>
                      <m:sub>
                        <m:r>
                          <m:rPr>
                            <m:sty m:val="p"/>
                          </m:rPr>
                          <a:rPr lang="en-US" altLang="zh-CN" sz="3200">
                            <a:latin typeface="Cambria Math" panose="02040503050406030204" pitchFamily="18" charset="0"/>
                          </a:rPr>
                          <m:t>i</m:t>
                        </m:r>
                      </m:sub>
                    </m:sSub>
                  </m:oMath>
                </a14:m>
                <a:r>
                  <a:rPr lang="en-US" altLang="zh-CN" sz="3200" dirty="0">
                    <a:latin typeface="Cambria Math" panose="02040503050406030204" pitchFamily="18" charset="0"/>
                  </a:rPr>
                  <a:t>=</a:t>
                </a:r>
                <a14:m>
                  <m:oMath xmlns:m="http://schemas.openxmlformats.org/officeDocument/2006/math">
                    <m:nary>
                      <m:naryPr>
                        <m:chr m:val="∑"/>
                        <m:subHide m:val="on"/>
                        <m:supHide m:val="on"/>
                        <m:ctrlPr>
                          <a:rPr lang="en-US" altLang="zh-CN" sz="3200" i="1" smtClean="0">
                            <a:latin typeface="Cambria Math" panose="02040503050406030204" pitchFamily="18" charset="0"/>
                          </a:rPr>
                        </m:ctrlPr>
                      </m:naryPr>
                      <m:sub/>
                      <m:sup/>
                      <m:e>
                        <m:r>
                          <m:rPr>
                            <m:sty m:val="p"/>
                          </m:rPr>
                          <a:rPr lang="zh-CN" altLang="en-US" sz="3200" smtClean="0">
                            <a:latin typeface="Cambria Math" panose="02040503050406030204" pitchFamily="18" charset="0"/>
                          </a:rPr>
                          <m:t>τ</m:t>
                        </m:r>
                      </m:e>
                    </m:nary>
                  </m:oMath>
                </a14:m>
                <a:endParaRPr lang="en-US" altLang="zh-CN" sz="3200" dirty="0">
                  <a:latin typeface="Cambria Math" panose="02040503050406030204" pitchFamily="18" charset="0"/>
                </a:endParaRPr>
              </a:p>
              <a:p>
                <a:pPr lvl="1"/>
                <a:endParaRPr lang="en-US" altLang="zh-CN" sz="3200" dirty="0">
                  <a:latin typeface="Cambria Math" panose="02040503050406030204" pitchFamily="18" charset="0"/>
                </a:endParaRPr>
              </a:p>
              <a:p>
                <a:pPr lvl="1"/>
                <a14:m>
                  <m:oMath xmlns:m="http://schemas.openxmlformats.org/officeDocument/2006/math">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J</m:t>
                        </m:r>
                      </m:e>
                      <m:sub>
                        <m:r>
                          <m:rPr>
                            <m:sty m:val="p"/>
                          </m:rPr>
                          <a:rPr lang="en-US" altLang="zh-CN" sz="3200">
                            <a:latin typeface="Cambria Math" panose="02040503050406030204" pitchFamily="18" charset="0"/>
                          </a:rPr>
                          <m:t>i</m:t>
                        </m:r>
                      </m:sub>
                    </m:sSub>
                    <m:r>
                      <a:rPr lang="en-US" altLang="zh-CN" sz="3200" smtClean="0">
                        <a:latin typeface="Cambria Math" panose="02040503050406030204" pitchFamily="18" charset="0"/>
                      </a:rPr>
                      <m:t>=</m:t>
                    </m:r>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a:latin typeface="Cambria Math" panose="02040503050406030204" pitchFamily="18" charset="0"/>
                              </a:rPr>
                            </m:ctrlPr>
                          </m:mPr>
                          <m:mr>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J</m:t>
                                  </m:r>
                                </m:e>
                                <m:sub>
                                  <m:r>
                                    <m:rPr>
                                      <m:sty m:val="p"/>
                                    </m:rPr>
                                    <a:rPr lang="en-US" altLang="zh-CN" sz="3200">
                                      <a:latin typeface="Cambria Math" panose="02040503050406030204" pitchFamily="18" charset="0"/>
                                    </a:rPr>
                                    <m:t>ixx</m:t>
                                  </m:r>
                                </m:sub>
                              </m:sSub>
                            </m:e>
                            <m:e>
                              <m:r>
                                <a:rPr lang="en-US" altLang="zh-CN" sz="3200">
                                  <a:latin typeface="Cambria Math" panose="02040503050406030204" pitchFamily="18" charset="0"/>
                                </a:rPr>
                                <m:t>0</m:t>
                              </m:r>
                            </m:e>
                            <m:e>
                              <m:r>
                                <a:rPr lang="en-US" altLang="zh-CN" sz="3200">
                                  <a:latin typeface="Cambria Math" panose="02040503050406030204" pitchFamily="18" charset="0"/>
                                </a:rPr>
                                <m:t>0</m:t>
                              </m:r>
                            </m:e>
                          </m:mr>
                          <m:mr>
                            <m:e>
                              <m:r>
                                <a:rPr lang="en-US" altLang="zh-CN" sz="3200">
                                  <a:latin typeface="Cambria Math" panose="02040503050406030204" pitchFamily="18" charset="0"/>
                                </a:rPr>
                                <m:t>0</m:t>
                              </m:r>
                            </m:e>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J</m:t>
                                  </m:r>
                                </m:e>
                                <m:sub>
                                  <m:r>
                                    <m:rPr>
                                      <m:sty m:val="p"/>
                                    </m:rPr>
                                    <a:rPr lang="en-US" altLang="zh-CN" sz="3200">
                                      <a:latin typeface="Cambria Math" panose="02040503050406030204" pitchFamily="18" charset="0"/>
                                    </a:rPr>
                                    <m:t>iyy</m:t>
                                  </m:r>
                                </m:sub>
                              </m:sSub>
                            </m:e>
                            <m:e>
                              <m:r>
                                <a:rPr lang="en-US" altLang="zh-CN" sz="3200">
                                  <a:latin typeface="Cambria Math" panose="02040503050406030204" pitchFamily="18" charset="0"/>
                                </a:rPr>
                                <m:t>0</m:t>
                              </m:r>
                            </m:e>
                          </m:mr>
                          <m:mr>
                            <m:e>
                              <m:r>
                                <a:rPr lang="en-US" altLang="zh-CN" sz="3200">
                                  <a:latin typeface="Cambria Math" panose="02040503050406030204" pitchFamily="18" charset="0"/>
                                </a:rPr>
                                <m:t>0</m:t>
                              </m:r>
                            </m:e>
                            <m:e>
                              <m:r>
                                <a:rPr lang="en-US" altLang="zh-CN" sz="3200">
                                  <a:latin typeface="Cambria Math" panose="02040503050406030204" pitchFamily="18" charset="0"/>
                                </a:rPr>
                                <m:t>0</m:t>
                              </m:r>
                            </m:e>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J</m:t>
                                  </m:r>
                                </m:e>
                                <m:sub>
                                  <m:r>
                                    <m:rPr>
                                      <m:sty m:val="p"/>
                                    </m:rPr>
                                    <a:rPr lang="en-US" altLang="zh-CN" sz="3200">
                                      <a:latin typeface="Cambria Math" panose="02040503050406030204" pitchFamily="18" charset="0"/>
                                    </a:rPr>
                                    <m:t>izz</m:t>
                                  </m:r>
                                </m:sub>
                              </m:sSub>
                            </m:e>
                          </m:mr>
                        </m:m>
                      </m:e>
                    </m:d>
                  </m:oMath>
                </a14:m>
                <a:endParaRPr lang="en-US" altLang="zh-CN" sz="3200" dirty="0">
                  <a:latin typeface="Cambria Math" panose="02040503050406030204" pitchFamily="18" charset="0"/>
                </a:endParaRPr>
              </a:p>
              <a:p>
                <a:pPr marL="685800" lvl="1" indent="0">
                  <a:buNone/>
                </a:pPr>
                <a:endParaRPr lang="en-US" altLang="zh-CN" sz="3200" dirty="0">
                  <a:latin typeface="Cambria Math" panose="02040503050406030204" pitchFamily="18" charset="0"/>
                </a:endParaRPr>
              </a:p>
              <a:p>
                <a:pPr lvl="1"/>
                <a:r>
                  <a:rPr lang="en-US" altLang="zh-CN" sz="3200" dirty="0">
                    <a:latin typeface="Cambria Math" panose="02040503050406030204" pitchFamily="18" charset="0"/>
                  </a:rPr>
                  <a:t> </a:t>
                </a:r>
                <a14:m>
                  <m:oMath xmlns:m="http://schemas.openxmlformats.org/officeDocument/2006/math">
                    <m:sSub>
                      <m:sSubPr>
                        <m:ctrlPr>
                          <a:rPr lang="en-US" altLang="zh-CN" sz="3200" i="1" smtClean="0">
                            <a:latin typeface="Cambria Math" panose="02040503050406030204" pitchFamily="18" charset="0"/>
                          </a:rPr>
                        </m:ctrlPr>
                      </m:sSubPr>
                      <m:e>
                        <m:r>
                          <m:rPr>
                            <m:sty m:val="p"/>
                          </m:rPr>
                          <a:rPr lang="en-US" altLang="zh-CN" sz="3200">
                            <a:latin typeface="Cambria Math" panose="02040503050406030204" pitchFamily="18" charset="0"/>
                          </a:rPr>
                          <m:t>w</m:t>
                        </m:r>
                      </m:e>
                      <m:sub>
                        <m:r>
                          <m:rPr>
                            <m:sty m:val="p"/>
                          </m:rPr>
                          <a:rPr lang="en-US" altLang="zh-CN" sz="3200">
                            <a:latin typeface="Cambria Math" panose="02040503050406030204" pitchFamily="18" charset="0"/>
                          </a:rPr>
                          <m:t>i</m:t>
                        </m:r>
                      </m:sub>
                    </m:sSub>
                    <m:sSup>
                      <m:sSupPr>
                        <m:ctrlPr>
                          <a:rPr lang="en-US" altLang="zh-CN" sz="3200" i="1" dirty="0" smtClean="0">
                            <a:latin typeface="Cambria Math" panose="02040503050406030204" pitchFamily="18" charset="0"/>
                          </a:rPr>
                        </m:ctrlPr>
                      </m:sSupPr>
                      <m:e>
                        <m:r>
                          <m:rPr>
                            <m:nor/>
                          </m:rPr>
                          <a:rPr lang="en-US" altLang="zh-CN" sz="3200" dirty="0">
                            <a:latin typeface="Cambria Math" panose="02040503050406030204" pitchFamily="18" charset="0"/>
                          </a:rPr>
                          <m:t>=</m:t>
                        </m:r>
                        <m:r>
                          <a:rPr lang="en-US" altLang="zh-CN" sz="3200" dirty="0">
                            <a:latin typeface="Cambria Math" panose="02040503050406030204" pitchFamily="18" charset="0"/>
                          </a:rPr>
                          <m:t>[0</m:t>
                        </m:r>
                        <m:r>
                          <a:rPr lang="en-US" altLang="zh-CN" sz="3200" dirty="0" smtClean="0">
                            <a:latin typeface="Cambria Math" panose="02040503050406030204" pitchFamily="18" charset="0"/>
                          </a:rPr>
                          <m:t>   </m:t>
                        </m:r>
                        <m:r>
                          <a:rPr lang="en-US" altLang="zh-CN" sz="3200" dirty="0">
                            <a:latin typeface="Cambria Math" panose="02040503050406030204" pitchFamily="18" charset="0"/>
                          </a:rPr>
                          <m:t>0</m:t>
                        </m:r>
                        <m:sSub>
                          <m:sSubPr>
                            <m:ctrlPr>
                              <a:rPr lang="en-US" altLang="zh-CN" sz="3200" i="1">
                                <a:latin typeface="Cambria Math" panose="02040503050406030204" pitchFamily="18" charset="0"/>
                              </a:rPr>
                            </m:ctrlPr>
                          </m:sSubPr>
                          <m:e>
                            <m:r>
                              <a:rPr lang="en-US" altLang="zh-CN" sz="3200" smtClean="0">
                                <a:latin typeface="Cambria Math" panose="02040503050406030204" pitchFamily="18" charset="0"/>
                              </a:rPr>
                              <m:t>  </m:t>
                            </m:r>
                            <m:r>
                              <m:rPr>
                                <m:sty m:val="p"/>
                              </m:rPr>
                              <a:rPr lang="en-US" altLang="zh-CN" sz="3200">
                                <a:latin typeface="Cambria Math" panose="02040503050406030204" pitchFamily="18" charset="0"/>
                              </a:rPr>
                              <m:t>w</m:t>
                            </m:r>
                          </m:e>
                          <m:sub>
                            <m:r>
                              <m:rPr>
                                <m:sty m:val="p"/>
                              </m:rPr>
                              <a:rPr lang="en-US" altLang="zh-CN" sz="3200">
                                <a:latin typeface="Cambria Math" panose="02040503050406030204" pitchFamily="18" charset="0"/>
                              </a:rPr>
                              <m:t>iz</m:t>
                            </m:r>
                          </m:sub>
                        </m:sSub>
                        <m:r>
                          <a:rPr lang="en-US" altLang="zh-CN" sz="3200" dirty="0">
                            <a:latin typeface="Cambria Math" panose="02040503050406030204" pitchFamily="18" charset="0"/>
                          </a:rPr>
                          <m:t>]</m:t>
                        </m:r>
                      </m:e>
                      <m:sup>
                        <m:r>
                          <m:rPr>
                            <m:sty m:val="p"/>
                          </m:rPr>
                          <a:rPr lang="en-US" altLang="zh-CN" sz="3200" dirty="0" smtClean="0">
                            <a:latin typeface="Cambria Math" panose="02040503050406030204" pitchFamily="18" charset="0"/>
                          </a:rPr>
                          <m:t>T</m:t>
                        </m:r>
                      </m:sup>
                    </m:sSup>
                  </m:oMath>
                </a14:m>
                <a:endParaRPr lang="en-US" altLang="zh-CN" sz="3200" dirty="0">
                  <a:latin typeface="Cambria Math" panose="02040503050406030204" pitchFamily="18" charset="0"/>
                </a:endParaRPr>
              </a:p>
              <a:p>
                <a:pPr lvl="1"/>
                <a14:m>
                  <m:oMath xmlns:m="http://schemas.openxmlformats.org/officeDocument/2006/math">
                    <m:sSub>
                      <m:sSubPr>
                        <m:ctrlPr>
                          <a:rPr lang="en-US" altLang="zh-CN" sz="3200" i="1" dirty="0">
                            <a:latin typeface="Cambria Math" panose="02040503050406030204" pitchFamily="18" charset="0"/>
                          </a:rPr>
                        </m:ctrlPr>
                      </m:sSubPr>
                      <m:e>
                        <m:r>
                          <m:rPr>
                            <m:sty m:val="p"/>
                          </m:rPr>
                          <a:rPr lang="en-US" altLang="zh-CN" sz="3200" dirty="0">
                            <a:latin typeface="Cambria Math" panose="02040503050406030204" pitchFamily="18" charset="0"/>
                          </a:rPr>
                          <m:t>J</m:t>
                        </m:r>
                      </m:e>
                      <m:sub>
                        <m:r>
                          <m:rPr>
                            <m:sty m:val="p"/>
                          </m:rPr>
                          <a:rPr lang="en-US" altLang="zh-CN" sz="3200" dirty="0" smtClean="0">
                            <a:latin typeface="Cambria Math" panose="02040503050406030204" pitchFamily="18" charset="0"/>
                          </a:rPr>
                          <m:t>i</m:t>
                        </m:r>
                        <m:r>
                          <m:rPr>
                            <m:sty m:val="p"/>
                          </m:rPr>
                          <a:rPr lang="en-US" altLang="zh-CN" sz="3200" dirty="0">
                            <a:latin typeface="Cambria Math" panose="02040503050406030204" pitchFamily="18" charset="0"/>
                          </a:rPr>
                          <m:t>zz</m:t>
                        </m:r>
                      </m:sub>
                    </m:sSub>
                    <m:acc>
                      <m:accPr>
                        <m:chr m:val="̇"/>
                        <m:ctrlPr>
                          <a:rPr lang="en-US" altLang="zh-CN" sz="3200" i="1">
                            <a:latin typeface="Cambria Math" panose="02040503050406030204" pitchFamily="18" charset="0"/>
                          </a:rPr>
                        </m:ctrlPr>
                      </m:accPr>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w</m:t>
                            </m:r>
                          </m:e>
                          <m:sub>
                            <m:r>
                              <m:rPr>
                                <m:sty m:val="p"/>
                              </m:rPr>
                              <a:rPr lang="en-US" altLang="zh-CN" sz="3200">
                                <a:latin typeface="Cambria Math" panose="02040503050406030204" pitchFamily="18" charset="0"/>
                              </a:rPr>
                              <m:t>iz</m:t>
                            </m:r>
                          </m:sub>
                        </m:sSub>
                      </m:e>
                    </m:acc>
                    <m:r>
                      <a:rPr lang="en-US" altLang="zh-CN" sz="3200" dirty="0">
                        <a:latin typeface="Cambria Math" panose="02040503050406030204" pitchFamily="18" charset="0"/>
                      </a:rPr>
                      <m:t>=</m:t>
                    </m:r>
                    <m:sSub>
                      <m:sSubPr>
                        <m:ctrlPr>
                          <a:rPr lang="en-US" altLang="zh-CN" sz="3200" i="1" dirty="0">
                            <a:latin typeface="Cambria Math" panose="02040503050406030204" pitchFamily="18" charset="0"/>
                          </a:rPr>
                        </m:ctrlPr>
                      </m:sSubPr>
                      <m:e>
                        <m:r>
                          <m:rPr>
                            <m:sty m:val="p"/>
                          </m:rPr>
                          <a:rPr lang="zh-CN" altLang="en-US" sz="3200" dirty="0">
                            <a:latin typeface="Cambria Math" panose="02040503050406030204" pitchFamily="18" charset="0"/>
                          </a:rPr>
                          <m:t>τ</m:t>
                        </m:r>
                      </m:e>
                      <m:sub>
                        <m:r>
                          <m:rPr>
                            <m:sty m:val="p"/>
                          </m:rPr>
                          <a:rPr lang="en-US" altLang="zh-CN" sz="3200" dirty="0" smtClean="0">
                            <a:latin typeface="Cambria Math" panose="02040503050406030204" pitchFamily="18" charset="0"/>
                          </a:rPr>
                          <m:t>i</m:t>
                        </m:r>
                        <m:r>
                          <m:rPr>
                            <m:sty m:val="p"/>
                          </m:rPr>
                          <a:rPr lang="en-US" altLang="zh-CN" sz="3200" dirty="0">
                            <a:latin typeface="Cambria Math" panose="02040503050406030204" pitchFamily="18" charset="0"/>
                          </a:rPr>
                          <m:t>z</m:t>
                        </m:r>
                      </m:sub>
                    </m:sSub>
                  </m:oMath>
                </a14:m>
                <a:r>
                  <a:rPr lang="en-US" altLang="zh-CN" sz="3200" dirty="0"/>
                  <a:t> </a:t>
                </a:r>
              </a:p>
              <a:p>
                <a:pPr lvl="1"/>
                <a14:m>
                  <m:oMath xmlns:m="http://schemas.openxmlformats.org/officeDocument/2006/math">
                    <m:r>
                      <m:rPr>
                        <m:sty m:val="p"/>
                      </m:rPr>
                      <a:rPr lang="zh-CN" altLang="en-US" sz="2600">
                        <a:latin typeface="Cambria Math" panose="02040503050406030204" pitchFamily="18" charset="0"/>
                      </a:rPr>
                      <m:t>τ</m:t>
                    </m:r>
                  </m:oMath>
                </a14:m>
                <a:r>
                  <a:rPr lang="en-US" altLang="zh-CN" sz="2600" dirty="0"/>
                  <a:t>=</a:t>
                </a:r>
                <a14:m>
                  <m:oMath xmlns:m="http://schemas.openxmlformats.org/officeDocument/2006/math">
                    <m:sSub>
                      <m:sSubPr>
                        <m:ctrlPr>
                          <a:rPr lang="en-US" altLang="zh-CN" sz="2600" i="1" dirty="0">
                            <a:latin typeface="Cambria Math" panose="02040503050406030204" pitchFamily="18" charset="0"/>
                          </a:rPr>
                        </m:ctrlPr>
                      </m:sSubPr>
                      <m:e>
                        <m:r>
                          <m:rPr>
                            <m:sty m:val="p"/>
                          </m:rPr>
                          <a:rPr lang="en-US" altLang="zh-CN" sz="2600" dirty="0">
                            <a:latin typeface="Cambria Math" panose="02040503050406030204" pitchFamily="18" charset="0"/>
                          </a:rPr>
                          <m:t>a</m:t>
                        </m:r>
                      </m:e>
                      <m:sub>
                        <m:r>
                          <m:rPr>
                            <m:sty m:val="p"/>
                          </m:rPr>
                          <a:rPr lang="en-US" altLang="zh-CN" sz="2600" dirty="0">
                            <a:latin typeface="Cambria Math" panose="02040503050406030204" pitchFamily="18" charset="0"/>
                          </a:rPr>
                          <m:t>i</m:t>
                        </m:r>
                      </m:sub>
                    </m:sSub>
                    <m:r>
                      <a:rPr lang="en-US" altLang="zh-CN" sz="2600" dirty="0">
                        <a:latin typeface="Cambria Math" panose="02040503050406030204" pitchFamily="18" charset="0"/>
                      </a:rPr>
                      <m:t>×</m:t>
                    </m:r>
                    <m:sSubSup>
                      <m:sSubSupPr>
                        <m:ctrlPr>
                          <a:rPr lang="en-US" altLang="zh-CN" sz="2600" i="1" dirty="0">
                            <a:latin typeface="Cambria Math" panose="02040503050406030204" pitchFamily="18" charset="0"/>
                          </a:rPr>
                        </m:ctrlPr>
                      </m:sSubSupPr>
                      <m:e>
                        <m:r>
                          <m:rPr>
                            <m:sty m:val="p"/>
                          </m:rPr>
                          <a:rPr lang="en-US" altLang="zh-CN" sz="2600" dirty="0">
                            <a:latin typeface="Cambria Math" panose="02040503050406030204" pitchFamily="18" charset="0"/>
                          </a:rPr>
                          <m:t>F</m:t>
                        </m:r>
                      </m:e>
                      <m:sub>
                        <m:r>
                          <m:rPr>
                            <m:sty m:val="p"/>
                          </m:rPr>
                          <a:rPr lang="en-US" altLang="zh-CN" sz="2600" dirty="0">
                            <a:latin typeface="Cambria Math" panose="02040503050406030204" pitchFamily="18" charset="0"/>
                          </a:rPr>
                          <m:t>S</m:t>
                        </m:r>
                      </m:sub>
                      <m:sup>
                        <m:r>
                          <m:rPr>
                            <m:sty m:val="p"/>
                          </m:rPr>
                          <a:rPr lang="en-US" altLang="zh-CN" sz="2600" dirty="0">
                            <a:latin typeface="Cambria Math" panose="02040503050406030204" pitchFamily="18" charset="0"/>
                          </a:rPr>
                          <m:t>i</m:t>
                        </m:r>
                      </m:sup>
                    </m:sSubSup>
                  </m:oMath>
                </a14:m>
                <a:r>
                  <a:rPr lang="en-US" altLang="zh-CN" sz="2600" dirty="0"/>
                  <a:t> 		</a:t>
                </a:r>
              </a:p>
              <a:p>
                <a:pPr lvl="2"/>
                <a14:m>
                  <m:oMath xmlns:m="http://schemas.openxmlformats.org/officeDocument/2006/math">
                    <m:sSub>
                      <m:sSubPr>
                        <m:ctrlPr>
                          <a:rPr lang="en-US" altLang="zh-CN" sz="2000" i="1">
                            <a:latin typeface="Cambria Math" panose="02040503050406030204" pitchFamily="18" charset="0"/>
                          </a:rPr>
                        </m:ctrlPr>
                      </m:sSubPr>
                      <m:e>
                        <m:r>
                          <m:rPr>
                            <m:sty m:val="p"/>
                          </m:rPr>
                          <a:rPr lang="zh-CN" altLang="en-US" sz="2000">
                            <a:latin typeface="Cambria Math" panose="02040503050406030204" pitchFamily="18" charset="0"/>
                          </a:rPr>
                          <m:t>τ</m:t>
                        </m:r>
                      </m:e>
                      <m:sub>
                        <m:r>
                          <m:rPr>
                            <m:sty m:val="p"/>
                          </m:rPr>
                          <a:rPr lang="en-US" altLang="zh-CN" sz="2000">
                            <a:latin typeface="Cambria Math" panose="02040503050406030204" pitchFamily="18" charset="0"/>
                          </a:rPr>
                          <m:t>t</m:t>
                        </m:r>
                      </m:sub>
                    </m:sSub>
                  </m:oMath>
                </a14:m>
                <a:r>
                  <a:rPr lang="en-US" altLang="zh-CN" sz="2000" dirty="0"/>
                  <a:t>=</a:t>
                </a:r>
                <a14:m>
                  <m:oMath xmlns:m="http://schemas.openxmlformats.org/officeDocument/2006/math">
                    <m:sSub>
                      <m:sSubPr>
                        <m:ctrlPr>
                          <a:rPr lang="en-US" altLang="zh-CN" sz="2000" i="1" dirty="0">
                            <a:latin typeface="Cambria Math" panose="02040503050406030204" pitchFamily="18" charset="0"/>
                          </a:rPr>
                        </m:ctrlPr>
                      </m:sSubPr>
                      <m:e>
                        <m:r>
                          <m:rPr>
                            <m:sty m:val="p"/>
                          </m:rPr>
                          <a:rPr lang="en-US" altLang="zh-CN" sz="2000" dirty="0">
                            <a:latin typeface="Cambria Math" panose="02040503050406030204" pitchFamily="18" charset="0"/>
                          </a:rPr>
                          <m:t>a</m:t>
                        </m:r>
                      </m:e>
                      <m:sub>
                        <m:r>
                          <m:rPr>
                            <m:sty m:val="p"/>
                          </m:rPr>
                          <a:rPr lang="en-US" altLang="zh-CN" sz="2000" dirty="0">
                            <a:latin typeface="Cambria Math" panose="02040503050406030204" pitchFamily="18" charset="0"/>
                          </a:rPr>
                          <m:t>t</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y</m:t>
                        </m:r>
                      </m:sub>
                    </m:sSub>
                    <m:sSubSup>
                      <m:sSubSupPr>
                        <m:ctrlPr>
                          <a:rPr lang="en-US" altLang="zh-CN" sz="2000" i="1" dirty="0">
                            <a:latin typeface="Cambria Math" panose="02040503050406030204" pitchFamily="18" charset="0"/>
                          </a:rPr>
                        </m:ctrlPr>
                      </m:sSubSupPr>
                      <m:e>
                        <m:r>
                          <m:rPr>
                            <m:sty m:val="p"/>
                          </m:rPr>
                          <a:rPr lang="en-US" altLang="zh-CN" sz="2000" dirty="0">
                            <a:latin typeface="Cambria Math" panose="02040503050406030204" pitchFamily="18" charset="0"/>
                          </a:rPr>
                          <m:t>F</m:t>
                        </m:r>
                      </m:e>
                      <m:sub>
                        <m:r>
                          <m:rPr>
                            <m:sty m:val="p"/>
                          </m:rPr>
                          <a:rPr lang="en-US" altLang="zh-CN" sz="2000" dirty="0">
                            <a:latin typeface="Cambria Math" panose="02040503050406030204" pitchFamily="18" charset="0"/>
                          </a:rPr>
                          <m:t>s</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x</m:t>
                        </m:r>
                      </m:sub>
                      <m:sup>
                        <m:r>
                          <m:rPr>
                            <m:sty m:val="p"/>
                          </m:rPr>
                          <a:rPr lang="en-US" altLang="zh-CN" sz="2000" dirty="0">
                            <a:latin typeface="Cambria Math" panose="02040503050406030204" pitchFamily="18" charset="0"/>
                          </a:rPr>
                          <m:t>t</m:t>
                        </m:r>
                      </m:sup>
                    </m:sSubSup>
                    <m:r>
                      <a:rPr lang="en-US" altLang="zh-CN" sz="2000" dirty="0">
                        <a:latin typeface="Cambria Math" panose="02040503050406030204" pitchFamily="18" charset="0"/>
                      </a:rPr>
                      <m:t>−</m:t>
                    </m:r>
                    <m:sSubSup>
                      <m:sSubSupPr>
                        <m:ctrlPr>
                          <a:rPr lang="en-US" altLang="zh-CN" sz="2000" i="1" dirty="0">
                            <a:latin typeface="Cambria Math" panose="02040503050406030204" pitchFamily="18" charset="0"/>
                          </a:rPr>
                        </m:ctrlPr>
                      </m:sSubSupPr>
                      <m:e>
                        <m:sSub>
                          <m:sSubPr>
                            <m:ctrlPr>
                              <a:rPr lang="en-US" altLang="zh-CN" sz="2000" i="1" dirty="0">
                                <a:latin typeface="Cambria Math" panose="02040503050406030204" pitchFamily="18" charset="0"/>
                              </a:rPr>
                            </m:ctrlPr>
                          </m:sSubPr>
                          <m:e>
                            <m:r>
                              <m:rPr>
                                <m:sty m:val="p"/>
                              </m:rPr>
                              <a:rPr lang="en-US" altLang="zh-CN" sz="2000" dirty="0">
                                <a:latin typeface="Cambria Math" panose="02040503050406030204" pitchFamily="18" charset="0"/>
                              </a:rPr>
                              <m:t>a</m:t>
                            </m:r>
                          </m:e>
                          <m:sub>
                            <m:r>
                              <m:rPr>
                                <m:sty m:val="p"/>
                              </m:rPr>
                              <a:rPr lang="en-US" altLang="zh-CN" sz="2000" dirty="0">
                                <a:latin typeface="Cambria Math" panose="02040503050406030204" pitchFamily="18" charset="0"/>
                              </a:rPr>
                              <m:t>t</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x</m:t>
                            </m:r>
                          </m:sub>
                        </m:sSub>
                        <m:r>
                          <m:rPr>
                            <m:sty m:val="p"/>
                          </m:rPr>
                          <a:rPr lang="en-US" altLang="zh-CN" sz="2000" dirty="0">
                            <a:latin typeface="Cambria Math" panose="02040503050406030204" pitchFamily="18" charset="0"/>
                          </a:rPr>
                          <m:t>F</m:t>
                        </m:r>
                      </m:e>
                      <m:sub>
                        <m:r>
                          <m:rPr>
                            <m:sty m:val="p"/>
                          </m:rPr>
                          <a:rPr lang="en-US" altLang="zh-CN" sz="2000" dirty="0">
                            <a:latin typeface="Cambria Math" panose="02040503050406030204" pitchFamily="18" charset="0"/>
                          </a:rPr>
                          <m:t>s</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y</m:t>
                        </m:r>
                      </m:sub>
                      <m:sup>
                        <m:r>
                          <m:rPr>
                            <m:sty m:val="p"/>
                          </m:rPr>
                          <a:rPr lang="en-US" altLang="zh-CN" sz="2000" dirty="0">
                            <a:latin typeface="Cambria Math" panose="02040503050406030204" pitchFamily="18" charset="0"/>
                          </a:rPr>
                          <m:t>t</m:t>
                        </m:r>
                      </m:sup>
                    </m:sSubSup>
                  </m:oMath>
                </a14:m>
                <a:endParaRPr lang="en-US" altLang="zh-CN" sz="2000" dirty="0"/>
              </a:p>
              <a:p>
                <a:pPr lvl="2"/>
                <a14:m>
                  <m:oMath xmlns:m="http://schemas.openxmlformats.org/officeDocument/2006/math">
                    <m:sSub>
                      <m:sSubPr>
                        <m:ctrlPr>
                          <a:rPr lang="en-US" altLang="zh-CN" sz="2000" i="1">
                            <a:latin typeface="Cambria Math" panose="02040503050406030204" pitchFamily="18" charset="0"/>
                          </a:rPr>
                        </m:ctrlPr>
                      </m:sSubPr>
                      <m:e>
                        <m:r>
                          <m:rPr>
                            <m:sty m:val="p"/>
                          </m:rPr>
                          <a:rPr lang="zh-CN" altLang="en-US" sz="2000">
                            <a:latin typeface="Cambria Math" panose="02040503050406030204" pitchFamily="18" charset="0"/>
                          </a:rPr>
                          <m:t>τ</m:t>
                        </m:r>
                      </m:e>
                      <m:sub>
                        <m:r>
                          <m:rPr>
                            <m:sty m:val="p"/>
                          </m:rPr>
                          <a:rPr lang="en-US" altLang="zh-CN" sz="2000">
                            <a:latin typeface="Cambria Math" panose="02040503050406030204" pitchFamily="18" charset="0"/>
                          </a:rPr>
                          <m:t>c</m:t>
                        </m:r>
                      </m:sub>
                    </m:sSub>
                    <m:r>
                      <m:rPr>
                        <m:nor/>
                      </m:rPr>
                      <a:rPr lang="en-US" altLang="zh-CN" sz="2000" dirty="0"/>
                      <m:t>=</m:t>
                    </m:r>
                    <m:sSub>
                      <m:sSubPr>
                        <m:ctrlPr>
                          <a:rPr lang="en-US" altLang="zh-CN" sz="2000" i="1" dirty="0">
                            <a:latin typeface="Cambria Math" panose="02040503050406030204" pitchFamily="18" charset="0"/>
                          </a:rPr>
                        </m:ctrlPr>
                      </m:sSubPr>
                      <m:e>
                        <m:r>
                          <m:rPr>
                            <m:sty m:val="p"/>
                          </m:rPr>
                          <a:rPr lang="en-US" altLang="zh-CN" sz="2000" dirty="0">
                            <a:latin typeface="Cambria Math" panose="02040503050406030204" pitchFamily="18" charset="0"/>
                          </a:rPr>
                          <m:t>a</m:t>
                        </m:r>
                      </m:e>
                      <m:sub>
                        <m:r>
                          <m:rPr>
                            <m:sty m:val="p"/>
                          </m:rPr>
                          <a:rPr lang="en-US" altLang="zh-CN" sz="2000" dirty="0">
                            <a:latin typeface="Cambria Math" panose="02040503050406030204" pitchFamily="18" charset="0"/>
                          </a:rPr>
                          <m:t>c</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y</m:t>
                        </m:r>
                      </m:sub>
                    </m:sSub>
                    <m:sSubSup>
                      <m:sSubSupPr>
                        <m:ctrlPr>
                          <a:rPr lang="en-US" altLang="zh-CN" sz="2000" i="1" dirty="0">
                            <a:latin typeface="Cambria Math" panose="02040503050406030204" pitchFamily="18" charset="0"/>
                          </a:rPr>
                        </m:ctrlPr>
                      </m:sSubSupPr>
                      <m:e>
                        <m:r>
                          <m:rPr>
                            <m:sty m:val="p"/>
                          </m:rPr>
                          <a:rPr lang="en-US" altLang="zh-CN" sz="2000" dirty="0">
                            <a:latin typeface="Cambria Math" panose="02040503050406030204" pitchFamily="18" charset="0"/>
                          </a:rPr>
                          <m:t>F</m:t>
                        </m:r>
                      </m:e>
                      <m:sub>
                        <m:r>
                          <m:rPr>
                            <m:sty m:val="p"/>
                          </m:rPr>
                          <a:rPr lang="en-US" altLang="zh-CN" sz="2000" dirty="0">
                            <a:latin typeface="Cambria Math" panose="02040503050406030204" pitchFamily="18" charset="0"/>
                          </a:rPr>
                          <m:t>s</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x</m:t>
                        </m:r>
                      </m:sub>
                      <m:sup>
                        <m:r>
                          <m:rPr>
                            <m:sty m:val="p"/>
                          </m:rPr>
                          <a:rPr lang="en-US" altLang="zh-CN" sz="2000" dirty="0">
                            <a:latin typeface="Cambria Math" panose="02040503050406030204" pitchFamily="18" charset="0"/>
                          </a:rPr>
                          <m:t>c</m:t>
                        </m:r>
                      </m:sup>
                    </m:sSubSup>
                    <m:r>
                      <a:rPr lang="en-US" altLang="zh-CN" sz="2000" dirty="0">
                        <a:latin typeface="Cambria Math" panose="02040503050406030204" pitchFamily="18" charset="0"/>
                      </a:rPr>
                      <m:t>−</m:t>
                    </m:r>
                    <m:sSubSup>
                      <m:sSubSupPr>
                        <m:ctrlPr>
                          <a:rPr lang="en-US" altLang="zh-CN" sz="2000" i="1" dirty="0">
                            <a:latin typeface="Cambria Math" panose="02040503050406030204" pitchFamily="18" charset="0"/>
                          </a:rPr>
                        </m:ctrlPr>
                      </m:sSubSupPr>
                      <m:e>
                        <m:sSub>
                          <m:sSubPr>
                            <m:ctrlPr>
                              <a:rPr lang="en-US" altLang="zh-CN" sz="2000" i="1" dirty="0">
                                <a:latin typeface="Cambria Math" panose="02040503050406030204" pitchFamily="18" charset="0"/>
                              </a:rPr>
                            </m:ctrlPr>
                          </m:sSubPr>
                          <m:e>
                            <m:r>
                              <m:rPr>
                                <m:sty m:val="p"/>
                              </m:rPr>
                              <a:rPr lang="en-US" altLang="zh-CN" sz="2000" dirty="0">
                                <a:latin typeface="Cambria Math" panose="02040503050406030204" pitchFamily="18" charset="0"/>
                              </a:rPr>
                              <m:t>a</m:t>
                            </m:r>
                          </m:e>
                          <m:sub>
                            <m:r>
                              <m:rPr>
                                <m:sty m:val="p"/>
                              </m:rPr>
                              <a:rPr lang="en-US" altLang="zh-CN" sz="2000" dirty="0">
                                <a:latin typeface="Cambria Math" panose="02040503050406030204" pitchFamily="18" charset="0"/>
                              </a:rPr>
                              <m:t>c</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x</m:t>
                            </m:r>
                          </m:sub>
                        </m:sSub>
                        <m:r>
                          <m:rPr>
                            <m:sty m:val="p"/>
                          </m:rPr>
                          <a:rPr lang="en-US" altLang="zh-CN" sz="2000" dirty="0">
                            <a:latin typeface="Cambria Math" panose="02040503050406030204" pitchFamily="18" charset="0"/>
                          </a:rPr>
                          <m:t>F</m:t>
                        </m:r>
                      </m:e>
                      <m:sub>
                        <m:r>
                          <m:rPr>
                            <m:sty m:val="p"/>
                          </m:rPr>
                          <a:rPr lang="en-US" altLang="zh-CN" sz="2000" dirty="0">
                            <a:latin typeface="Cambria Math" panose="02040503050406030204" pitchFamily="18" charset="0"/>
                          </a:rPr>
                          <m:t>s</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y</m:t>
                        </m:r>
                      </m:sub>
                      <m:sup>
                        <m:r>
                          <m:rPr>
                            <m:sty m:val="p"/>
                          </m:rPr>
                          <a:rPr lang="en-US" altLang="zh-CN" sz="2000" dirty="0">
                            <a:latin typeface="Cambria Math" panose="02040503050406030204" pitchFamily="18" charset="0"/>
                          </a:rPr>
                          <m:t>c</m:t>
                        </m:r>
                      </m:sup>
                    </m:sSubSup>
                  </m:oMath>
                </a14:m>
                <a:endParaRPr lang="zh-CN" altLang="en-US" sz="2000" dirty="0"/>
              </a:p>
            </p:txBody>
          </p:sp>
        </mc:Choice>
        <mc:Fallback xmlns="">
          <p:sp>
            <p:nvSpPr>
              <p:cNvPr id="6" name="内容占位符 1">
                <a:extLst>
                  <a:ext uri="{FF2B5EF4-FFF2-40B4-BE49-F238E27FC236}">
                    <a16:creationId xmlns:a16="http://schemas.microsoft.com/office/drawing/2014/main" id="{D7789F4B-EBB7-4C18-A622-236B6F7EE1D8}"/>
                  </a:ext>
                </a:extLst>
              </p:cNvPr>
              <p:cNvSpPr txBox="1">
                <a:spLocks noRot="1" noChangeAspect="1" noMove="1" noResize="1" noEditPoints="1" noAdjustHandles="1" noChangeArrowheads="1" noChangeShapeType="1" noTextEdit="1"/>
              </p:cNvSpPr>
              <p:nvPr/>
            </p:nvSpPr>
            <p:spPr>
              <a:xfrm>
                <a:off x="10333643" y="2261584"/>
                <a:ext cx="6689558" cy="6527007"/>
              </a:xfrm>
              <a:prstGeom prst="rect">
                <a:avLst/>
              </a:prstGeom>
              <a:blipFill>
                <a:blip r:embed="rId3"/>
                <a:stretch>
                  <a:fillRect l="-3188" t="-2894"/>
                </a:stretch>
              </a:blipFill>
            </p:spPr>
            <p:txBody>
              <a:bodyPr/>
              <a:lstStyle/>
              <a:p>
                <a:r>
                  <a:rPr lang="en-US">
                    <a:noFill/>
                  </a:rPr>
                  <a:t> </a:t>
                </a:r>
              </a:p>
            </p:txBody>
          </p:sp>
        </mc:Fallback>
      </mc:AlternateContent>
    </p:spTree>
    <p:extLst>
      <p:ext uri="{BB962C8B-B14F-4D97-AF65-F5344CB8AC3E}">
        <p14:creationId xmlns:p14="http://schemas.microsoft.com/office/powerpoint/2010/main" val="2875688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143AFDD-AAE7-4DF9-B763-05E615A607A5}"/>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D38B104F-DDDE-4B6B-9712-0531B408DFAC}"/>
              </a:ext>
            </a:extLst>
          </p:cNvPr>
          <p:cNvSpPr>
            <a:spLocks noGrp="1"/>
          </p:cNvSpPr>
          <p:nvPr>
            <p:ph type="sldNum" sz="quarter" idx="12"/>
          </p:nvPr>
        </p:nvSpPr>
        <p:spPr/>
        <p:txBody>
          <a:bodyPr/>
          <a:lstStyle/>
          <a:p>
            <a:fld id="{48F63A3B-78C7-47BE-AE5E-E10140E04643}" type="slidenum">
              <a:rPr lang="en-US" smtClean="0"/>
              <a:t>13</a:t>
            </a:fld>
            <a:endParaRPr lang="en-US" dirty="0"/>
          </a:p>
        </p:txBody>
      </p:sp>
      <p:sp>
        <p:nvSpPr>
          <p:cNvPr id="4" name="標題 3">
            <a:extLst>
              <a:ext uri="{FF2B5EF4-FFF2-40B4-BE49-F238E27FC236}">
                <a16:creationId xmlns:a16="http://schemas.microsoft.com/office/drawing/2014/main" id="{0FF53AE3-4F18-4D2C-BB46-618C9F3BD2B0}"/>
              </a:ext>
            </a:extLst>
          </p:cNvPr>
          <p:cNvSpPr>
            <a:spLocks noGrp="1"/>
          </p:cNvSpPr>
          <p:nvPr>
            <p:ph type="title"/>
          </p:nvPr>
        </p:nvSpPr>
        <p:spPr/>
        <p:txBody>
          <a:bodyPr/>
          <a:lstStyle/>
          <a:p>
            <a:r>
              <a:rPr lang="en-US" b="1" dirty="0"/>
              <a:t>Case study</a:t>
            </a:r>
          </a:p>
        </p:txBody>
      </p:sp>
      <p:sp>
        <p:nvSpPr>
          <p:cNvPr id="5" name="矩形 4">
            <a:extLst>
              <a:ext uri="{FF2B5EF4-FFF2-40B4-BE49-F238E27FC236}">
                <a16:creationId xmlns:a16="http://schemas.microsoft.com/office/drawing/2014/main" id="{4A42665D-1D9B-4AD0-9DA5-CD2CB32BA002}"/>
              </a:ext>
            </a:extLst>
          </p:cNvPr>
          <p:cNvSpPr/>
          <p:nvPr/>
        </p:nvSpPr>
        <p:spPr>
          <a:xfrm>
            <a:off x="1257300" y="2360471"/>
            <a:ext cx="9144000" cy="830997"/>
          </a:xfrm>
          <a:prstGeom prst="rect">
            <a:avLst/>
          </a:prstGeom>
        </p:spPr>
        <p:txBody>
          <a:bodyPr>
            <a:spAutoFit/>
          </a:bodyPr>
          <a:lstStyle/>
          <a:p>
            <a:r>
              <a:rPr lang="en-US" sz="2400" dirty="0" err="1"/>
              <a:t>Hovell</a:t>
            </a:r>
            <a:r>
              <a:rPr lang="en-US" sz="2400" dirty="0"/>
              <a:t> and Ulrich (2017) planar single tether thrust stabilization</a:t>
            </a:r>
          </a:p>
          <a:p>
            <a:r>
              <a:rPr lang="en-US" sz="2400" dirty="0"/>
              <a:t>- </a:t>
            </a:r>
            <a:r>
              <a:rPr lang="en-US" altLang="zh-CN" sz="2400" dirty="0"/>
              <a:t>T</a:t>
            </a:r>
            <a:r>
              <a:rPr lang="en-US" sz="2400" dirty="0"/>
              <a:t>ether angle simulation t = 1-100 s</a:t>
            </a:r>
          </a:p>
        </p:txBody>
      </p:sp>
      <p:pic>
        <p:nvPicPr>
          <p:cNvPr id="11" name="圖片 10">
            <a:extLst>
              <a:ext uri="{FF2B5EF4-FFF2-40B4-BE49-F238E27FC236}">
                <a16:creationId xmlns:a16="http://schemas.microsoft.com/office/drawing/2014/main" id="{08062048-BEBA-4677-A891-53AEF9B61A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594" y="4173942"/>
            <a:ext cx="6105655" cy="5234186"/>
          </a:xfrm>
          <a:prstGeom prst="rect">
            <a:avLst/>
          </a:prstGeom>
        </p:spPr>
      </p:pic>
      <p:pic>
        <p:nvPicPr>
          <p:cNvPr id="15" name="圖片 14">
            <a:extLst>
              <a:ext uri="{FF2B5EF4-FFF2-40B4-BE49-F238E27FC236}">
                <a16:creationId xmlns:a16="http://schemas.microsoft.com/office/drawing/2014/main" id="{E53EFAC4-14FE-4D8C-A293-CF248E232C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7983" y="4173942"/>
            <a:ext cx="4944405" cy="5234187"/>
          </a:xfrm>
          <a:prstGeom prst="rect">
            <a:avLst/>
          </a:prstGeom>
        </p:spPr>
      </p:pic>
      <p:sp>
        <p:nvSpPr>
          <p:cNvPr id="22" name="矩形 21">
            <a:extLst>
              <a:ext uri="{FF2B5EF4-FFF2-40B4-BE49-F238E27FC236}">
                <a16:creationId xmlns:a16="http://schemas.microsoft.com/office/drawing/2014/main" id="{08B4DC6D-2921-43D9-95B8-381F235505D6}"/>
              </a:ext>
            </a:extLst>
          </p:cNvPr>
          <p:cNvSpPr/>
          <p:nvPr/>
        </p:nvSpPr>
        <p:spPr>
          <a:xfrm>
            <a:off x="1532586" y="3267788"/>
            <a:ext cx="7315200" cy="6520156"/>
          </a:xfrm>
          <a:prstGeom prst="rect">
            <a:avLst/>
          </a:prstGeom>
          <a:noFill/>
          <a:ln w="762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文字方塊 22">
            <a:extLst>
              <a:ext uri="{FF2B5EF4-FFF2-40B4-BE49-F238E27FC236}">
                <a16:creationId xmlns:a16="http://schemas.microsoft.com/office/drawing/2014/main" id="{BD97C077-7A90-49EF-8D74-9DEFF3B64E7E}"/>
              </a:ext>
            </a:extLst>
          </p:cNvPr>
          <p:cNvSpPr txBox="1"/>
          <p:nvPr/>
        </p:nvSpPr>
        <p:spPr>
          <a:xfrm>
            <a:off x="2620032" y="3524325"/>
            <a:ext cx="1734449" cy="523220"/>
          </a:xfrm>
          <a:prstGeom prst="rect">
            <a:avLst/>
          </a:prstGeom>
          <a:noFill/>
        </p:spPr>
        <p:txBody>
          <a:bodyPr wrap="none" rtlCol="0">
            <a:spAutoFit/>
          </a:bodyPr>
          <a:lstStyle/>
          <a:p>
            <a:r>
              <a:rPr lang="en-US" sz="2800" dirty="0"/>
              <a:t>Kirk </a:t>
            </a:r>
            <a:r>
              <a:rPr lang="en-US" sz="2800" dirty="0" err="1"/>
              <a:t>Hovell</a:t>
            </a:r>
            <a:endParaRPr lang="en-US" sz="2800" dirty="0"/>
          </a:p>
        </p:txBody>
      </p:sp>
      <p:sp>
        <p:nvSpPr>
          <p:cNvPr id="24" name="矩形 23">
            <a:extLst>
              <a:ext uri="{FF2B5EF4-FFF2-40B4-BE49-F238E27FC236}">
                <a16:creationId xmlns:a16="http://schemas.microsoft.com/office/drawing/2014/main" id="{64354ADC-4E18-40BD-B5D9-6071BD6D5216}"/>
              </a:ext>
            </a:extLst>
          </p:cNvPr>
          <p:cNvSpPr/>
          <p:nvPr/>
        </p:nvSpPr>
        <p:spPr>
          <a:xfrm>
            <a:off x="10156876" y="3267788"/>
            <a:ext cx="7315200" cy="6520156"/>
          </a:xfrm>
          <a:prstGeom prst="rect">
            <a:avLst/>
          </a:prstGeom>
          <a:noFill/>
          <a:ln w="762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6" name="文字方塊 25">
            <a:extLst>
              <a:ext uri="{FF2B5EF4-FFF2-40B4-BE49-F238E27FC236}">
                <a16:creationId xmlns:a16="http://schemas.microsoft.com/office/drawing/2014/main" id="{D6CF8CFF-D08E-413F-9716-86E3FC9DFA82}"/>
              </a:ext>
            </a:extLst>
          </p:cNvPr>
          <p:cNvSpPr txBox="1"/>
          <p:nvPr/>
        </p:nvSpPr>
        <p:spPr>
          <a:xfrm>
            <a:off x="10401300" y="3524324"/>
            <a:ext cx="2067104" cy="523220"/>
          </a:xfrm>
          <a:prstGeom prst="rect">
            <a:avLst/>
          </a:prstGeom>
          <a:noFill/>
        </p:spPr>
        <p:txBody>
          <a:bodyPr wrap="none" rtlCol="0">
            <a:spAutoFit/>
          </a:bodyPr>
          <a:lstStyle/>
          <a:p>
            <a:r>
              <a:rPr lang="en-US" sz="2800" dirty="0"/>
              <a:t>Kaiwen Chen</a:t>
            </a:r>
          </a:p>
        </p:txBody>
      </p:sp>
    </p:spTree>
    <p:extLst>
      <p:ext uri="{BB962C8B-B14F-4D97-AF65-F5344CB8AC3E}">
        <p14:creationId xmlns:p14="http://schemas.microsoft.com/office/powerpoint/2010/main" val="551317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F2EB777-D62E-4FB2-B7F2-15918534FFCB}"/>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397E0C65-8309-4468-B6ED-362C2FADDCBB}"/>
              </a:ext>
            </a:extLst>
          </p:cNvPr>
          <p:cNvSpPr>
            <a:spLocks noGrp="1"/>
          </p:cNvSpPr>
          <p:nvPr>
            <p:ph type="sldNum" sz="quarter" idx="12"/>
          </p:nvPr>
        </p:nvSpPr>
        <p:spPr/>
        <p:txBody>
          <a:bodyPr/>
          <a:lstStyle/>
          <a:p>
            <a:fld id="{48F63A3B-78C7-47BE-AE5E-E10140E04643}" type="slidenum">
              <a:rPr lang="en-US" smtClean="0"/>
              <a:t>14</a:t>
            </a:fld>
            <a:endParaRPr lang="en-US" dirty="0"/>
          </a:p>
        </p:txBody>
      </p:sp>
      <p:sp>
        <p:nvSpPr>
          <p:cNvPr id="4" name="標題 3">
            <a:extLst>
              <a:ext uri="{FF2B5EF4-FFF2-40B4-BE49-F238E27FC236}">
                <a16:creationId xmlns:a16="http://schemas.microsoft.com/office/drawing/2014/main" id="{46F437FE-03FC-4EEE-B078-CFE0BFB9E974}"/>
              </a:ext>
            </a:extLst>
          </p:cNvPr>
          <p:cNvSpPr>
            <a:spLocks noGrp="1"/>
          </p:cNvSpPr>
          <p:nvPr>
            <p:ph type="title"/>
          </p:nvPr>
        </p:nvSpPr>
        <p:spPr/>
        <p:txBody>
          <a:bodyPr/>
          <a:lstStyle/>
          <a:p>
            <a:r>
              <a:rPr lang="en-US" b="1" dirty="0"/>
              <a:t>Case study</a:t>
            </a:r>
            <a:endParaRPr lang="en-US" dirty="0"/>
          </a:p>
        </p:txBody>
      </p:sp>
      <p:sp>
        <p:nvSpPr>
          <p:cNvPr id="5" name="矩形 4">
            <a:extLst>
              <a:ext uri="{FF2B5EF4-FFF2-40B4-BE49-F238E27FC236}">
                <a16:creationId xmlns:a16="http://schemas.microsoft.com/office/drawing/2014/main" id="{11E55845-7AFF-4049-9C72-25A4945C769E}"/>
              </a:ext>
            </a:extLst>
          </p:cNvPr>
          <p:cNvSpPr/>
          <p:nvPr/>
        </p:nvSpPr>
        <p:spPr>
          <a:xfrm>
            <a:off x="916226" y="2484050"/>
            <a:ext cx="6339812" cy="523220"/>
          </a:xfrm>
          <a:prstGeom prst="rect">
            <a:avLst/>
          </a:prstGeom>
        </p:spPr>
        <p:txBody>
          <a:bodyPr wrap="none">
            <a:spAutoFit/>
          </a:bodyPr>
          <a:lstStyle/>
          <a:p>
            <a:r>
              <a:rPr lang="en-US" sz="2800" dirty="0">
                <a:latin typeface="AGBookRoundedRegular"/>
              </a:rPr>
              <a:t>- </a:t>
            </a:r>
            <a:r>
              <a:rPr lang="en-US" altLang="zh-CN" sz="2800" dirty="0">
                <a:latin typeface="AGBookRoundedRegular"/>
              </a:rPr>
              <a:t>T</a:t>
            </a:r>
            <a:r>
              <a:rPr lang="en-US" sz="2800" dirty="0">
                <a:latin typeface="AGBookRoundedRegular"/>
              </a:rPr>
              <a:t>arget vehicle angular velocity t </a:t>
            </a:r>
            <a:r>
              <a:rPr lang="en-US" sz="2800" dirty="0">
                <a:latin typeface="LucidaSansUnicode"/>
              </a:rPr>
              <a:t>= </a:t>
            </a:r>
            <a:r>
              <a:rPr lang="en-US" sz="2800" dirty="0">
                <a:latin typeface="AGBookRoundedRegular"/>
              </a:rPr>
              <a:t>1-100 s</a:t>
            </a:r>
            <a:endParaRPr lang="en-US" sz="2800" dirty="0"/>
          </a:p>
        </p:txBody>
      </p:sp>
      <p:pic>
        <p:nvPicPr>
          <p:cNvPr id="6" name="圖片 5">
            <a:extLst>
              <a:ext uri="{FF2B5EF4-FFF2-40B4-BE49-F238E27FC236}">
                <a16:creationId xmlns:a16="http://schemas.microsoft.com/office/drawing/2014/main" id="{5E1F0CF8-A923-4127-90CA-A48474B2B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6856" y="4245102"/>
            <a:ext cx="4817202" cy="5025890"/>
          </a:xfrm>
          <a:prstGeom prst="rect">
            <a:avLst/>
          </a:prstGeom>
        </p:spPr>
      </p:pic>
      <p:pic>
        <p:nvPicPr>
          <p:cNvPr id="7" name="圖片 6" descr="一張含有 文字, 地圖 的圖片&#10;&#10;描述是以非常高的可信度產生">
            <a:extLst>
              <a:ext uri="{FF2B5EF4-FFF2-40B4-BE49-F238E27FC236}">
                <a16:creationId xmlns:a16="http://schemas.microsoft.com/office/drawing/2014/main" id="{07DE5859-3DAA-4ECE-BBB6-122C50417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0410" y="4047544"/>
            <a:ext cx="5713315" cy="5223448"/>
          </a:xfrm>
          <a:prstGeom prst="rect">
            <a:avLst/>
          </a:prstGeom>
        </p:spPr>
      </p:pic>
      <p:sp>
        <p:nvSpPr>
          <p:cNvPr id="9" name="文字方塊 8">
            <a:extLst>
              <a:ext uri="{FF2B5EF4-FFF2-40B4-BE49-F238E27FC236}">
                <a16:creationId xmlns:a16="http://schemas.microsoft.com/office/drawing/2014/main" id="{34BF5B2F-F366-40CD-B957-2BF45AA2A738}"/>
              </a:ext>
            </a:extLst>
          </p:cNvPr>
          <p:cNvSpPr txBox="1"/>
          <p:nvPr/>
        </p:nvSpPr>
        <p:spPr>
          <a:xfrm>
            <a:off x="10401300" y="3524324"/>
            <a:ext cx="2067104" cy="523220"/>
          </a:xfrm>
          <a:prstGeom prst="rect">
            <a:avLst/>
          </a:prstGeom>
          <a:noFill/>
        </p:spPr>
        <p:txBody>
          <a:bodyPr wrap="none" rtlCol="0">
            <a:spAutoFit/>
          </a:bodyPr>
          <a:lstStyle/>
          <a:p>
            <a:r>
              <a:rPr lang="en-US" sz="2800" dirty="0"/>
              <a:t>Kaiwen Chen</a:t>
            </a:r>
          </a:p>
        </p:txBody>
      </p:sp>
      <p:sp>
        <p:nvSpPr>
          <p:cNvPr id="10" name="文字方塊 9">
            <a:extLst>
              <a:ext uri="{FF2B5EF4-FFF2-40B4-BE49-F238E27FC236}">
                <a16:creationId xmlns:a16="http://schemas.microsoft.com/office/drawing/2014/main" id="{098C043B-57E4-4E3A-A994-B623B4BBF8FB}"/>
              </a:ext>
            </a:extLst>
          </p:cNvPr>
          <p:cNvSpPr txBox="1"/>
          <p:nvPr/>
        </p:nvSpPr>
        <p:spPr>
          <a:xfrm>
            <a:off x="1907665" y="3524324"/>
            <a:ext cx="1734449" cy="523220"/>
          </a:xfrm>
          <a:prstGeom prst="rect">
            <a:avLst/>
          </a:prstGeom>
          <a:noFill/>
        </p:spPr>
        <p:txBody>
          <a:bodyPr wrap="none" rtlCol="0">
            <a:spAutoFit/>
          </a:bodyPr>
          <a:lstStyle/>
          <a:p>
            <a:r>
              <a:rPr lang="en-US" sz="2800" dirty="0"/>
              <a:t>Kirk </a:t>
            </a:r>
            <a:r>
              <a:rPr lang="en-US" sz="2800" dirty="0" err="1"/>
              <a:t>Hovell</a:t>
            </a:r>
            <a:endParaRPr lang="en-US" sz="2800" dirty="0"/>
          </a:p>
        </p:txBody>
      </p:sp>
      <p:sp>
        <p:nvSpPr>
          <p:cNvPr id="12" name="矩形 11">
            <a:extLst>
              <a:ext uri="{FF2B5EF4-FFF2-40B4-BE49-F238E27FC236}">
                <a16:creationId xmlns:a16="http://schemas.microsoft.com/office/drawing/2014/main" id="{CA4050D0-C416-440A-8709-F52B5A090020}"/>
              </a:ext>
            </a:extLst>
          </p:cNvPr>
          <p:cNvSpPr/>
          <p:nvPr/>
        </p:nvSpPr>
        <p:spPr>
          <a:xfrm>
            <a:off x="1532586" y="3267788"/>
            <a:ext cx="7315200" cy="6520156"/>
          </a:xfrm>
          <a:prstGeom prst="rect">
            <a:avLst/>
          </a:prstGeom>
          <a:noFill/>
          <a:ln w="762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矩形 13">
            <a:extLst>
              <a:ext uri="{FF2B5EF4-FFF2-40B4-BE49-F238E27FC236}">
                <a16:creationId xmlns:a16="http://schemas.microsoft.com/office/drawing/2014/main" id="{06F8DA53-2B0E-4DF3-BC27-B18DE04C5827}"/>
              </a:ext>
            </a:extLst>
          </p:cNvPr>
          <p:cNvSpPr/>
          <p:nvPr/>
        </p:nvSpPr>
        <p:spPr>
          <a:xfrm>
            <a:off x="10156876" y="3267788"/>
            <a:ext cx="7315200" cy="6520156"/>
          </a:xfrm>
          <a:prstGeom prst="rect">
            <a:avLst/>
          </a:prstGeom>
          <a:noFill/>
          <a:ln w="762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72798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BC1C790-3A98-46A5-B4CA-786CAAF3C88C}"/>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A0ED2BF7-9C5A-447C-89A4-8F74E298839A}"/>
              </a:ext>
            </a:extLst>
          </p:cNvPr>
          <p:cNvSpPr>
            <a:spLocks noGrp="1"/>
          </p:cNvSpPr>
          <p:nvPr>
            <p:ph type="sldNum" sz="quarter" idx="12"/>
          </p:nvPr>
        </p:nvSpPr>
        <p:spPr/>
        <p:txBody>
          <a:bodyPr/>
          <a:lstStyle/>
          <a:p>
            <a:fld id="{48F63A3B-78C7-47BE-AE5E-E10140E04643}" type="slidenum">
              <a:rPr lang="en-US" smtClean="0"/>
              <a:t>15</a:t>
            </a:fld>
            <a:endParaRPr lang="en-US" dirty="0"/>
          </a:p>
        </p:txBody>
      </p:sp>
      <p:sp>
        <p:nvSpPr>
          <p:cNvPr id="4" name="標題 3">
            <a:extLst>
              <a:ext uri="{FF2B5EF4-FFF2-40B4-BE49-F238E27FC236}">
                <a16:creationId xmlns:a16="http://schemas.microsoft.com/office/drawing/2014/main" id="{A1772718-C968-42B5-9286-157583297E6E}"/>
              </a:ext>
            </a:extLst>
          </p:cNvPr>
          <p:cNvSpPr>
            <a:spLocks noGrp="1"/>
          </p:cNvSpPr>
          <p:nvPr>
            <p:ph type="title"/>
          </p:nvPr>
        </p:nvSpPr>
        <p:spPr/>
        <p:txBody>
          <a:bodyPr>
            <a:normAutofit/>
          </a:bodyPr>
          <a:lstStyle/>
          <a:p>
            <a:r>
              <a:rPr lang="en-US" altLang="zh-HK" dirty="0">
                <a:latin typeface="Arial" panose="020B0604020202020204" pitchFamily="34" charset="0"/>
                <a:cs typeface="Arial" panose="020B0604020202020204" pitchFamily="34" charset="0"/>
              </a:rPr>
              <a:t>Detection using </a:t>
            </a:r>
            <a:r>
              <a:rPr lang="en-US" altLang="zh-HK" dirty="0" err="1">
                <a:latin typeface="Arial" panose="020B0604020202020204" pitchFamily="34" charset="0"/>
                <a:cs typeface="Arial" panose="020B0604020202020204" pitchFamily="34" charset="0"/>
              </a:rPr>
              <a:t>ArduSat</a:t>
            </a:r>
            <a:r>
              <a:rPr lang="en-US" altLang="zh-HK" dirty="0">
                <a:latin typeface="Arial" panose="020B0604020202020204" pitchFamily="34" charset="0"/>
                <a:cs typeface="Arial" panose="020B0604020202020204" pitchFamily="34" charset="0"/>
              </a:rPr>
              <a:t> </a:t>
            </a:r>
            <a:endParaRPr lang="en-US" dirty="0"/>
          </a:p>
        </p:txBody>
      </p:sp>
      <p:pic>
        <p:nvPicPr>
          <p:cNvPr id="6" name="圖片 5" descr="一張含有 天空, 桌 的圖片&#10;&#10;描述是以高可信度產生">
            <a:extLst>
              <a:ext uri="{FF2B5EF4-FFF2-40B4-BE49-F238E27FC236}">
                <a16:creationId xmlns:a16="http://schemas.microsoft.com/office/drawing/2014/main" id="{9A564097-3BF6-4246-94DA-F063D78BC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429" y="3785757"/>
            <a:ext cx="4542462" cy="4542462"/>
          </a:xfrm>
          <a:prstGeom prst="rect">
            <a:avLst/>
          </a:prstGeom>
        </p:spPr>
      </p:pic>
      <p:sp>
        <p:nvSpPr>
          <p:cNvPr id="7" name="文字方塊 6">
            <a:extLst>
              <a:ext uri="{FF2B5EF4-FFF2-40B4-BE49-F238E27FC236}">
                <a16:creationId xmlns:a16="http://schemas.microsoft.com/office/drawing/2014/main" id="{28AD992F-8F35-4687-A3F5-EBE348459181}"/>
              </a:ext>
            </a:extLst>
          </p:cNvPr>
          <p:cNvSpPr txBox="1"/>
          <p:nvPr/>
        </p:nvSpPr>
        <p:spPr>
          <a:xfrm>
            <a:off x="8718997" y="2972575"/>
            <a:ext cx="7534141" cy="7109639"/>
          </a:xfrm>
          <a:prstGeom prst="rect">
            <a:avLst/>
          </a:prstGeom>
          <a:noFill/>
        </p:spPr>
        <p:txBody>
          <a:bodyPr wrap="square" rtlCol="0">
            <a:spAutoFit/>
          </a:bodyPr>
          <a:lstStyle/>
          <a:p>
            <a:r>
              <a:rPr lang="en-US" sz="2800" dirty="0">
                <a:latin typeface="Rockwell" panose="02060603020205020403" pitchFamily="18" charset="0"/>
              </a:rPr>
              <a:t>Arduino </a:t>
            </a:r>
            <a:r>
              <a:rPr lang="en-US" sz="2800" dirty="0" err="1">
                <a:latin typeface="Rockwell" panose="02060603020205020403" pitchFamily="18" charset="0"/>
              </a:rPr>
              <a:t>Cubusatellite</a:t>
            </a:r>
            <a:r>
              <a:rPr lang="en-US" sz="2800" dirty="0">
                <a:latin typeface="Rockwell" panose="02060603020205020403" pitchFamily="18" charset="0"/>
              </a:rPr>
              <a:t> Standard 1U </a:t>
            </a:r>
            <a:r>
              <a:rPr lang="en-US" sz="2800" dirty="0" err="1">
                <a:latin typeface="Rockwell" panose="02060603020205020403" pitchFamily="18" charset="0"/>
              </a:rPr>
              <a:t>Demosatellite</a:t>
            </a:r>
            <a:r>
              <a:rPr lang="en-US" sz="2800" dirty="0">
                <a:latin typeface="Rockwell" panose="02060603020205020403" pitchFamily="18" charset="0"/>
              </a:rPr>
              <a:t> </a:t>
            </a:r>
          </a:p>
          <a:p>
            <a:r>
              <a:rPr lang="en-US" sz="2800" dirty="0">
                <a:latin typeface="Rockwell" panose="02060603020205020403" pitchFamily="18" charset="0"/>
              </a:rPr>
              <a:t> -Sensor board’ sensors</a:t>
            </a:r>
          </a:p>
          <a:p>
            <a:pPr marL="285750" indent="-285750">
              <a:buFont typeface="Arial" panose="020B0604020202020204" pitchFamily="34" charset="0"/>
              <a:buChar char="•"/>
            </a:pPr>
            <a:r>
              <a:rPr lang="en-US" sz="2800" dirty="0">
                <a:latin typeface="Rockwell" panose="02060603020205020403" pitchFamily="18" charset="0"/>
              </a:rPr>
              <a:t> Accelerometer</a:t>
            </a:r>
          </a:p>
          <a:p>
            <a:pPr marL="285750" indent="-285750">
              <a:buFont typeface="Arial" panose="020B0604020202020204" pitchFamily="34" charset="0"/>
              <a:buChar char="•"/>
            </a:pPr>
            <a:r>
              <a:rPr lang="en-US" sz="2800" dirty="0">
                <a:latin typeface="Rockwell" panose="02060603020205020403" pitchFamily="18" charset="0"/>
              </a:rPr>
              <a:t> Gyroscope</a:t>
            </a:r>
          </a:p>
          <a:p>
            <a:pPr marL="285750" indent="-285750">
              <a:buFont typeface="Arial" panose="020B0604020202020204" pitchFamily="34" charset="0"/>
              <a:buChar char="•"/>
            </a:pPr>
            <a:r>
              <a:rPr lang="en-US" sz="2800" dirty="0">
                <a:latin typeface="Rockwell" panose="02060603020205020403" pitchFamily="18" charset="0"/>
              </a:rPr>
              <a:t> Magnetometer </a:t>
            </a:r>
          </a:p>
          <a:p>
            <a:endParaRPr lang="en-US" sz="2800" dirty="0">
              <a:latin typeface="Rockwell" panose="02060603020205020403" pitchFamily="18" charset="0"/>
            </a:endParaRPr>
          </a:p>
          <a:p>
            <a:r>
              <a:rPr lang="en-US" sz="2800" dirty="0">
                <a:latin typeface="Rockwell" panose="02060603020205020403" pitchFamily="18" charset="0"/>
              </a:rPr>
              <a:t>Compile the Arduino Board using Arduino </a:t>
            </a:r>
            <a:r>
              <a:rPr lang="en-US" sz="2800" dirty="0" err="1">
                <a:latin typeface="Rockwell" panose="02060603020205020403" pitchFamily="18" charset="0"/>
              </a:rPr>
              <a:t>ino</a:t>
            </a:r>
            <a:r>
              <a:rPr lang="en-US" sz="2800" dirty="0">
                <a:latin typeface="Rockwell" panose="02060603020205020403" pitchFamily="18" charset="0"/>
              </a:rPr>
              <a:t> file</a:t>
            </a:r>
          </a:p>
          <a:p>
            <a:pPr marL="285750" indent="-285750">
              <a:buFont typeface="Arial" panose="020B0604020202020204" pitchFamily="34" charset="0"/>
              <a:buChar char="•"/>
            </a:pPr>
            <a:r>
              <a:rPr lang="en-US" sz="2800" dirty="0">
                <a:latin typeface="Rockwell" panose="02060603020205020403" pitchFamily="18" charset="0"/>
              </a:rPr>
              <a:t>CSV format: include timestamp</a:t>
            </a:r>
          </a:p>
          <a:p>
            <a:pPr marL="285750" indent="-285750">
              <a:buFont typeface="Arial" panose="020B0604020202020204" pitchFamily="34" charset="0"/>
              <a:buChar char="•"/>
            </a:pPr>
            <a:r>
              <a:rPr lang="en-US" sz="2800" dirty="0">
                <a:latin typeface="Rockwell" panose="02060603020205020403" pitchFamily="18" charset="0"/>
              </a:rPr>
              <a:t>Highest baud rate 57600 for improving motion-tracking effect</a:t>
            </a:r>
          </a:p>
          <a:p>
            <a:pPr marL="285750" indent="-285750">
              <a:buFont typeface="Arial" panose="020B0604020202020204" pitchFamily="34" charset="0"/>
              <a:buChar char="•"/>
            </a:pPr>
            <a:r>
              <a:rPr lang="en-US" sz="2800" dirty="0">
                <a:latin typeface="Rockwell" panose="02060603020205020403" pitchFamily="18" charset="0"/>
              </a:rPr>
              <a:t>Individual written MATLAB code for real-time data plotting and recording via USB serial communication</a:t>
            </a:r>
          </a:p>
          <a:p>
            <a:pPr marL="285750" indent="-285750">
              <a:buFont typeface="Arial" panose="020B0604020202020204" pitchFamily="34" charset="0"/>
              <a:buChar char="•"/>
            </a:pPr>
            <a:endParaRPr lang="en-US" dirty="0">
              <a:latin typeface="Rockwell" panose="02060603020205020403" pitchFamily="18" charset="0"/>
            </a:endParaRPr>
          </a:p>
          <a:p>
            <a:endParaRPr lang="en-US" dirty="0">
              <a:latin typeface="Rockwell" panose="02060603020205020403" pitchFamily="18" charset="0"/>
            </a:endParaRPr>
          </a:p>
        </p:txBody>
      </p:sp>
      <p:sp>
        <p:nvSpPr>
          <p:cNvPr id="8" name="文字方塊 7">
            <a:extLst>
              <a:ext uri="{FF2B5EF4-FFF2-40B4-BE49-F238E27FC236}">
                <a16:creationId xmlns:a16="http://schemas.microsoft.com/office/drawing/2014/main" id="{699F3828-7FBE-4917-AD59-D9278A7691F1}"/>
              </a:ext>
            </a:extLst>
          </p:cNvPr>
          <p:cNvSpPr txBox="1"/>
          <p:nvPr/>
        </p:nvSpPr>
        <p:spPr>
          <a:xfrm>
            <a:off x="2761939" y="8860665"/>
            <a:ext cx="2503442" cy="369332"/>
          </a:xfrm>
          <a:prstGeom prst="rect">
            <a:avLst/>
          </a:prstGeom>
          <a:noFill/>
        </p:spPr>
        <p:txBody>
          <a:bodyPr wrap="none" rtlCol="0">
            <a:spAutoFit/>
          </a:bodyPr>
          <a:lstStyle/>
          <a:p>
            <a:r>
              <a:rPr lang="en-US" altLang="zh-CN" dirty="0"/>
              <a:t>Figure:</a:t>
            </a:r>
            <a:r>
              <a:rPr lang="zh-CN" altLang="en-US" dirty="0"/>
              <a:t> </a:t>
            </a:r>
            <a:r>
              <a:rPr lang="en-US" altLang="zh-CN" dirty="0" err="1"/>
              <a:t>Ardusat</a:t>
            </a:r>
            <a:r>
              <a:rPr lang="en-US" altLang="zh-CN" dirty="0"/>
              <a:t> </a:t>
            </a:r>
            <a:r>
              <a:rPr lang="en-US" altLang="zh-CN" dirty="0" err="1"/>
              <a:t>Demosat</a:t>
            </a:r>
            <a:endParaRPr lang="en-US" dirty="0"/>
          </a:p>
        </p:txBody>
      </p:sp>
    </p:spTree>
    <p:extLst>
      <p:ext uri="{BB962C8B-B14F-4D97-AF65-F5344CB8AC3E}">
        <p14:creationId xmlns:p14="http://schemas.microsoft.com/office/powerpoint/2010/main" val="1809858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C2E6421-56A0-4CFE-B06D-1ED7AE2804A8}"/>
              </a:ext>
            </a:extLst>
          </p:cNvPr>
          <p:cNvSpPr>
            <a:spLocks noGrp="1"/>
          </p:cNvSpPr>
          <p:nvPr>
            <p:ph type="dt" sz="half" idx="10"/>
          </p:nvPr>
        </p:nvSpPr>
        <p:spPr>
          <a:xfrm>
            <a:off x="1257300" y="9534526"/>
            <a:ext cx="4114800" cy="547688"/>
          </a:xfrm>
        </p:spPr>
        <p:txBody>
          <a:bodyPr/>
          <a:lstStyle/>
          <a:p>
            <a:endParaRPr lang="en-US" dirty="0"/>
          </a:p>
        </p:txBody>
      </p:sp>
      <p:sp>
        <p:nvSpPr>
          <p:cNvPr id="3" name="投影片編號版面配置區 2">
            <a:extLst>
              <a:ext uri="{FF2B5EF4-FFF2-40B4-BE49-F238E27FC236}">
                <a16:creationId xmlns:a16="http://schemas.microsoft.com/office/drawing/2014/main" id="{A1C11C95-0E2B-4CA2-A61C-96207D46B07F}"/>
              </a:ext>
            </a:extLst>
          </p:cNvPr>
          <p:cNvSpPr>
            <a:spLocks noGrp="1"/>
          </p:cNvSpPr>
          <p:nvPr>
            <p:ph type="sldNum" sz="quarter" idx="12"/>
          </p:nvPr>
        </p:nvSpPr>
        <p:spPr>
          <a:xfrm>
            <a:off x="12915900" y="9534526"/>
            <a:ext cx="4114800" cy="547688"/>
          </a:xfrm>
        </p:spPr>
        <p:txBody>
          <a:bodyPr/>
          <a:lstStyle/>
          <a:p>
            <a:fld id="{48F63A3B-78C7-47BE-AE5E-E10140E04643}" type="slidenum">
              <a:rPr lang="en-US" smtClean="0"/>
              <a:t>16</a:t>
            </a:fld>
            <a:endParaRPr lang="en-US" dirty="0"/>
          </a:p>
        </p:txBody>
      </p:sp>
      <p:sp>
        <p:nvSpPr>
          <p:cNvPr id="4" name="標題 3">
            <a:extLst>
              <a:ext uri="{FF2B5EF4-FFF2-40B4-BE49-F238E27FC236}">
                <a16:creationId xmlns:a16="http://schemas.microsoft.com/office/drawing/2014/main" id="{245E0969-B0D2-4631-8FC1-2B1F3C3EAB16}"/>
              </a:ext>
            </a:extLst>
          </p:cNvPr>
          <p:cNvSpPr>
            <a:spLocks noGrp="1"/>
          </p:cNvSpPr>
          <p:nvPr>
            <p:ph type="title"/>
          </p:nvPr>
        </p:nvSpPr>
        <p:spPr>
          <a:xfrm>
            <a:off x="2246856" y="334746"/>
            <a:ext cx="11431566" cy="1180903"/>
          </a:xfrm>
        </p:spPr>
        <p:txBody>
          <a:bodyPr/>
          <a:lstStyle/>
          <a:p>
            <a:r>
              <a:rPr lang="en-US" altLang="zh-HK" dirty="0">
                <a:latin typeface="Arial" panose="020B0604020202020204" pitchFamily="34" charset="0"/>
                <a:cs typeface="Arial" panose="020B0604020202020204" pitchFamily="34" charset="0"/>
              </a:rPr>
              <a:t>Detection using </a:t>
            </a:r>
            <a:r>
              <a:rPr lang="en-US" altLang="zh-HK" dirty="0" err="1">
                <a:latin typeface="Arial" panose="020B0604020202020204" pitchFamily="34" charset="0"/>
                <a:cs typeface="Arial" panose="020B0604020202020204" pitchFamily="34" charset="0"/>
              </a:rPr>
              <a:t>ArduSat</a:t>
            </a:r>
            <a:r>
              <a:rPr lang="en-US" altLang="zh-HK" dirty="0">
                <a:latin typeface="Arial" panose="020B0604020202020204" pitchFamily="34" charset="0"/>
                <a:cs typeface="Arial" panose="020B0604020202020204" pitchFamily="34" charset="0"/>
              </a:rPr>
              <a:t> </a:t>
            </a:r>
            <a:endParaRPr lang="en-US" dirty="0"/>
          </a:p>
        </p:txBody>
      </p:sp>
      <p:pic>
        <p:nvPicPr>
          <p:cNvPr id="12" name="圖片 11" descr="一張含有 文字, 地圖 的圖片&#10;&#10;描述是以非常高的可信度產生">
            <a:extLst>
              <a:ext uri="{FF2B5EF4-FFF2-40B4-BE49-F238E27FC236}">
                <a16:creationId xmlns:a16="http://schemas.microsoft.com/office/drawing/2014/main" id="{2183C72C-414C-48CA-8093-6F53D9AC7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04387"/>
            <a:ext cx="11434205" cy="5425292"/>
          </a:xfrm>
          <a:prstGeom prst="rect">
            <a:avLst/>
          </a:prstGeom>
        </p:spPr>
      </p:pic>
      <p:sp>
        <p:nvSpPr>
          <p:cNvPr id="14" name="矩形 13">
            <a:extLst>
              <a:ext uri="{FF2B5EF4-FFF2-40B4-BE49-F238E27FC236}">
                <a16:creationId xmlns:a16="http://schemas.microsoft.com/office/drawing/2014/main" id="{52C4D855-4395-444D-A0AB-9A7FFAF09033}"/>
              </a:ext>
            </a:extLst>
          </p:cNvPr>
          <p:cNvSpPr/>
          <p:nvPr/>
        </p:nvSpPr>
        <p:spPr>
          <a:xfrm>
            <a:off x="11717149" y="3504387"/>
            <a:ext cx="4497352" cy="2308324"/>
          </a:xfrm>
          <a:prstGeom prst="rect">
            <a:avLst/>
          </a:prstGeom>
        </p:spPr>
        <p:txBody>
          <a:bodyPr wrap="square">
            <a:spAutoFit/>
          </a:bodyPr>
          <a:lstStyle/>
          <a:p>
            <a:r>
              <a:rPr lang="en-US" altLang="zh-CN" dirty="0">
                <a:latin typeface="Rockwell" panose="02060603020205020403" pitchFamily="18" charset="0"/>
              </a:rPr>
              <a:t>Update rate: 32HZ</a:t>
            </a:r>
            <a:endParaRPr lang="en-US" dirty="0">
              <a:latin typeface="Rockwell" panose="02060603020205020403" pitchFamily="18" charset="0"/>
            </a:endParaRPr>
          </a:p>
          <a:p>
            <a:endParaRPr lang="en-US" dirty="0">
              <a:latin typeface="Rockwell" panose="02060603020205020403" pitchFamily="18" charset="0"/>
            </a:endParaRPr>
          </a:p>
          <a:p>
            <a:r>
              <a:rPr lang="en-US" dirty="0">
                <a:latin typeface="Rockwell" panose="02060603020205020403" pitchFamily="18" charset="0"/>
              </a:rPr>
              <a:t>Acceleration: Sensor LSM303 triple-axis accelerometer</a:t>
            </a:r>
          </a:p>
          <a:p>
            <a:r>
              <a:rPr lang="en-US" dirty="0">
                <a:latin typeface="Rockwell" panose="02060603020205020403" pitchFamily="18" charset="0"/>
              </a:rPr>
              <a:t>Angular rates: Sensor L3GD20 three-axis gyroscope. </a:t>
            </a:r>
          </a:p>
          <a:p>
            <a:r>
              <a:rPr lang="en-US" dirty="0">
                <a:latin typeface="Rockwell" panose="02060603020205020403" pitchFamily="18" charset="0"/>
              </a:rPr>
              <a:t>Orientation: derived from acceleration</a:t>
            </a:r>
          </a:p>
          <a:p>
            <a:r>
              <a:rPr lang="en-US" dirty="0">
                <a:latin typeface="Rockwell" panose="02060603020205020403" pitchFamily="18" charset="0"/>
              </a:rPr>
              <a:t>and Magnetic intensity </a:t>
            </a:r>
          </a:p>
        </p:txBody>
      </p:sp>
      <p:pic>
        <p:nvPicPr>
          <p:cNvPr id="16" name="圖片 15">
            <a:extLst>
              <a:ext uri="{FF2B5EF4-FFF2-40B4-BE49-F238E27FC236}">
                <a16:creationId xmlns:a16="http://schemas.microsoft.com/office/drawing/2014/main" id="{F7CE98B6-3647-441C-AF21-D137C49AC709}"/>
              </a:ext>
            </a:extLst>
          </p:cNvPr>
          <p:cNvPicPr>
            <a:picLocks noChangeAspect="1"/>
          </p:cNvPicPr>
          <p:nvPr/>
        </p:nvPicPr>
        <p:blipFill>
          <a:blip r:embed="rId3"/>
          <a:stretch>
            <a:fillRect/>
          </a:stretch>
        </p:blipFill>
        <p:spPr>
          <a:xfrm>
            <a:off x="11717149" y="6217033"/>
            <a:ext cx="4570819" cy="3417106"/>
          </a:xfrm>
          <a:prstGeom prst="rect">
            <a:avLst/>
          </a:prstGeom>
        </p:spPr>
      </p:pic>
    </p:spTree>
    <p:extLst>
      <p:ext uri="{BB962C8B-B14F-4D97-AF65-F5344CB8AC3E}">
        <p14:creationId xmlns:p14="http://schemas.microsoft.com/office/powerpoint/2010/main" val="3987994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5FE50B7-8550-42F3-8000-25FA5D86AB0E}"/>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3DE6B3BC-630A-45A1-B929-9FA1C219D9A6}"/>
              </a:ext>
            </a:extLst>
          </p:cNvPr>
          <p:cNvSpPr>
            <a:spLocks noGrp="1"/>
          </p:cNvSpPr>
          <p:nvPr>
            <p:ph type="sldNum" sz="quarter" idx="12"/>
          </p:nvPr>
        </p:nvSpPr>
        <p:spPr/>
        <p:txBody>
          <a:bodyPr/>
          <a:lstStyle/>
          <a:p>
            <a:fld id="{48F63A3B-78C7-47BE-AE5E-E10140E04643}" type="slidenum">
              <a:rPr lang="en-US" smtClean="0"/>
              <a:t>17</a:t>
            </a:fld>
            <a:endParaRPr lang="en-US" dirty="0"/>
          </a:p>
        </p:txBody>
      </p:sp>
      <p:sp>
        <p:nvSpPr>
          <p:cNvPr id="4" name="標題 3">
            <a:extLst>
              <a:ext uri="{FF2B5EF4-FFF2-40B4-BE49-F238E27FC236}">
                <a16:creationId xmlns:a16="http://schemas.microsoft.com/office/drawing/2014/main" id="{B66F5F22-4457-490B-9846-C3C17D932133}"/>
              </a:ext>
            </a:extLst>
          </p:cNvPr>
          <p:cNvSpPr>
            <a:spLocks noGrp="1"/>
          </p:cNvSpPr>
          <p:nvPr>
            <p:ph type="title"/>
          </p:nvPr>
        </p:nvSpPr>
        <p:spPr/>
        <p:txBody>
          <a:bodyPr>
            <a:normAutofit fontScale="90000"/>
          </a:bodyPr>
          <a:lstStyle/>
          <a:p>
            <a:r>
              <a:rPr lang="en-US" altLang="zh-HK" dirty="0">
                <a:latin typeface="Arial" panose="020B0604020202020204" pitchFamily="34" charset="0"/>
                <a:cs typeface="Arial" panose="020B0604020202020204" pitchFamily="34" charset="0"/>
              </a:rPr>
              <a:t>Wireless communication </a:t>
            </a:r>
            <a:r>
              <a:rPr lang="en-US" altLang="zh-CN" dirty="0">
                <a:latin typeface="Arial" panose="020B0604020202020204" pitchFamily="34" charset="0"/>
                <a:cs typeface="Arial" panose="020B0604020202020204" pitchFamily="34" charset="0"/>
              </a:rPr>
              <a:t>S</a:t>
            </a:r>
            <a:r>
              <a:rPr lang="en-US" altLang="zh-HK" dirty="0">
                <a:latin typeface="Arial" panose="020B0604020202020204" pitchFamily="34" charset="0"/>
                <a:cs typeface="Arial" panose="020B0604020202020204" pitchFamily="34" charset="0"/>
              </a:rPr>
              <a:t>etup</a:t>
            </a:r>
            <a:endParaRPr lang="en-US" dirty="0"/>
          </a:p>
        </p:txBody>
      </p:sp>
      <p:pic>
        <p:nvPicPr>
          <p:cNvPr id="6" name="圖片 5">
            <a:extLst>
              <a:ext uri="{FF2B5EF4-FFF2-40B4-BE49-F238E27FC236}">
                <a16:creationId xmlns:a16="http://schemas.microsoft.com/office/drawing/2014/main" id="{FD4B198C-5857-49D5-957B-165E9005F5BE}"/>
              </a:ext>
            </a:extLst>
          </p:cNvPr>
          <p:cNvPicPr>
            <a:picLocks noChangeAspect="1"/>
          </p:cNvPicPr>
          <p:nvPr/>
        </p:nvPicPr>
        <p:blipFill>
          <a:blip r:embed="rId2"/>
          <a:stretch>
            <a:fillRect/>
          </a:stretch>
        </p:blipFill>
        <p:spPr>
          <a:xfrm>
            <a:off x="14264817" y="2406362"/>
            <a:ext cx="2038070" cy="2004795"/>
          </a:xfrm>
          <a:prstGeom prst="rect">
            <a:avLst/>
          </a:prstGeom>
        </p:spPr>
      </p:pic>
      <p:sp>
        <p:nvSpPr>
          <p:cNvPr id="7" name="矩形 6">
            <a:extLst>
              <a:ext uri="{FF2B5EF4-FFF2-40B4-BE49-F238E27FC236}">
                <a16:creationId xmlns:a16="http://schemas.microsoft.com/office/drawing/2014/main" id="{0BE86665-20FC-418F-A0EA-688B5DD71833}"/>
              </a:ext>
            </a:extLst>
          </p:cNvPr>
          <p:cNvSpPr/>
          <p:nvPr/>
        </p:nvSpPr>
        <p:spPr>
          <a:xfrm>
            <a:off x="10089256" y="4818939"/>
            <a:ext cx="2369713" cy="1180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Xbee</a:t>
            </a:r>
            <a:r>
              <a:rPr lang="en-US" altLang="zh-CN" dirty="0"/>
              <a:t> on </a:t>
            </a:r>
            <a:r>
              <a:rPr lang="en-US" altLang="zh-CN" dirty="0" err="1"/>
              <a:t>Ardusat</a:t>
            </a:r>
            <a:r>
              <a:rPr lang="en-US" altLang="zh-CN" dirty="0"/>
              <a:t> A(Target)</a:t>
            </a:r>
          </a:p>
        </p:txBody>
      </p:sp>
      <p:sp>
        <p:nvSpPr>
          <p:cNvPr id="10" name="矩形 9">
            <a:extLst>
              <a:ext uri="{FF2B5EF4-FFF2-40B4-BE49-F238E27FC236}">
                <a16:creationId xmlns:a16="http://schemas.microsoft.com/office/drawing/2014/main" id="{B4C4772D-9846-48C9-9F36-7940B67E98AD}"/>
              </a:ext>
            </a:extLst>
          </p:cNvPr>
          <p:cNvSpPr/>
          <p:nvPr/>
        </p:nvSpPr>
        <p:spPr>
          <a:xfrm>
            <a:off x="14098997" y="4818939"/>
            <a:ext cx="2369713" cy="11809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a:t>Xbee</a:t>
            </a:r>
            <a:r>
              <a:rPr lang="en-US" altLang="zh-CN" dirty="0"/>
              <a:t> on A Shield</a:t>
            </a:r>
          </a:p>
        </p:txBody>
      </p:sp>
      <p:sp>
        <p:nvSpPr>
          <p:cNvPr id="11" name="矩形 10">
            <a:extLst>
              <a:ext uri="{FF2B5EF4-FFF2-40B4-BE49-F238E27FC236}">
                <a16:creationId xmlns:a16="http://schemas.microsoft.com/office/drawing/2014/main" id="{0E7B7330-FEEF-4862-A432-74CDB95C114F}"/>
              </a:ext>
            </a:extLst>
          </p:cNvPr>
          <p:cNvSpPr/>
          <p:nvPr/>
        </p:nvSpPr>
        <p:spPr>
          <a:xfrm>
            <a:off x="14098996" y="6815405"/>
            <a:ext cx="2369713" cy="11809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a:t>Xbee</a:t>
            </a:r>
            <a:r>
              <a:rPr lang="en-US" altLang="zh-CN" dirty="0"/>
              <a:t> on B Shield</a:t>
            </a:r>
          </a:p>
        </p:txBody>
      </p:sp>
      <p:sp>
        <p:nvSpPr>
          <p:cNvPr id="12" name="矩形 11">
            <a:extLst>
              <a:ext uri="{FF2B5EF4-FFF2-40B4-BE49-F238E27FC236}">
                <a16:creationId xmlns:a16="http://schemas.microsoft.com/office/drawing/2014/main" id="{916DB86C-EE15-4DD8-972A-426F5ABD4DD0}"/>
              </a:ext>
            </a:extLst>
          </p:cNvPr>
          <p:cNvSpPr/>
          <p:nvPr/>
        </p:nvSpPr>
        <p:spPr>
          <a:xfrm>
            <a:off x="10089256" y="6825309"/>
            <a:ext cx="2369713" cy="1180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Xbee</a:t>
            </a:r>
            <a:r>
              <a:rPr lang="en-US" altLang="zh-CN" dirty="0"/>
              <a:t> on </a:t>
            </a:r>
            <a:r>
              <a:rPr lang="en-US" altLang="zh-CN" dirty="0" err="1"/>
              <a:t>Ardusat</a:t>
            </a:r>
            <a:r>
              <a:rPr lang="en-US" altLang="zh-CN" dirty="0"/>
              <a:t> B(Chaser)</a:t>
            </a:r>
          </a:p>
        </p:txBody>
      </p:sp>
      <p:sp>
        <p:nvSpPr>
          <p:cNvPr id="13" name="箭號: 向右 12">
            <a:extLst>
              <a:ext uri="{FF2B5EF4-FFF2-40B4-BE49-F238E27FC236}">
                <a16:creationId xmlns:a16="http://schemas.microsoft.com/office/drawing/2014/main" id="{35D3F9A9-E7E8-4405-9774-B0DA49FA376C}"/>
              </a:ext>
            </a:extLst>
          </p:cNvPr>
          <p:cNvSpPr/>
          <p:nvPr/>
        </p:nvSpPr>
        <p:spPr>
          <a:xfrm>
            <a:off x="12673676" y="5248404"/>
            <a:ext cx="1210614" cy="32197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箭號: 向右 13">
            <a:extLst>
              <a:ext uri="{FF2B5EF4-FFF2-40B4-BE49-F238E27FC236}">
                <a16:creationId xmlns:a16="http://schemas.microsoft.com/office/drawing/2014/main" id="{45C8C329-82D1-4E88-B452-D9DDD9194BC5}"/>
              </a:ext>
            </a:extLst>
          </p:cNvPr>
          <p:cNvSpPr/>
          <p:nvPr/>
        </p:nvSpPr>
        <p:spPr>
          <a:xfrm>
            <a:off x="12712745" y="7216642"/>
            <a:ext cx="1210614" cy="32197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字方塊 14">
            <a:extLst>
              <a:ext uri="{FF2B5EF4-FFF2-40B4-BE49-F238E27FC236}">
                <a16:creationId xmlns:a16="http://schemas.microsoft.com/office/drawing/2014/main" id="{E6A4ED30-21B5-41A5-ADCE-4EB6AC4E8055}"/>
              </a:ext>
            </a:extLst>
          </p:cNvPr>
          <p:cNvSpPr txBox="1"/>
          <p:nvPr/>
        </p:nvSpPr>
        <p:spPr>
          <a:xfrm>
            <a:off x="12739553" y="6923928"/>
            <a:ext cx="1144737" cy="369332"/>
          </a:xfrm>
          <a:prstGeom prst="rect">
            <a:avLst/>
          </a:prstGeom>
          <a:noFill/>
        </p:spPr>
        <p:txBody>
          <a:bodyPr wrap="none" rtlCol="0">
            <a:spAutoFit/>
          </a:bodyPr>
          <a:lstStyle/>
          <a:p>
            <a:r>
              <a:rPr lang="en-US" dirty="0"/>
              <a:t>B network</a:t>
            </a:r>
          </a:p>
        </p:txBody>
      </p:sp>
      <p:sp>
        <p:nvSpPr>
          <p:cNvPr id="16" name="文字方塊 15">
            <a:extLst>
              <a:ext uri="{FF2B5EF4-FFF2-40B4-BE49-F238E27FC236}">
                <a16:creationId xmlns:a16="http://schemas.microsoft.com/office/drawing/2014/main" id="{B266F85B-67E2-431A-94E8-02A00BDFE865}"/>
              </a:ext>
            </a:extLst>
          </p:cNvPr>
          <p:cNvSpPr txBox="1"/>
          <p:nvPr/>
        </p:nvSpPr>
        <p:spPr>
          <a:xfrm>
            <a:off x="12673676" y="4971920"/>
            <a:ext cx="1152751" cy="369332"/>
          </a:xfrm>
          <a:prstGeom prst="rect">
            <a:avLst/>
          </a:prstGeom>
          <a:noFill/>
        </p:spPr>
        <p:txBody>
          <a:bodyPr wrap="none" rtlCol="0">
            <a:spAutoFit/>
          </a:bodyPr>
          <a:lstStyle/>
          <a:p>
            <a:r>
              <a:rPr lang="en-US" dirty="0"/>
              <a:t>A network</a:t>
            </a:r>
          </a:p>
        </p:txBody>
      </p:sp>
      <p:pic>
        <p:nvPicPr>
          <p:cNvPr id="17" name="圖片 16" descr="一張含有 地板, 電子用品, 電腦, 室內 的圖片&#10;&#10;描述是以非常高的可信度產生">
            <a:extLst>
              <a:ext uri="{FF2B5EF4-FFF2-40B4-BE49-F238E27FC236}">
                <a16:creationId xmlns:a16="http://schemas.microsoft.com/office/drawing/2014/main" id="{C3A62324-E154-4DB2-A490-4BEC73FC6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138" y="3150015"/>
            <a:ext cx="5426165" cy="5426165"/>
          </a:xfrm>
          <a:prstGeom prst="rect">
            <a:avLst/>
          </a:prstGeom>
        </p:spPr>
      </p:pic>
      <p:sp>
        <p:nvSpPr>
          <p:cNvPr id="18" name="文字方塊 17">
            <a:extLst>
              <a:ext uri="{FF2B5EF4-FFF2-40B4-BE49-F238E27FC236}">
                <a16:creationId xmlns:a16="http://schemas.microsoft.com/office/drawing/2014/main" id="{7E053A4F-1945-4268-8E44-9122D0BEC1B1}"/>
              </a:ext>
            </a:extLst>
          </p:cNvPr>
          <p:cNvSpPr txBox="1"/>
          <p:nvPr/>
        </p:nvSpPr>
        <p:spPr>
          <a:xfrm>
            <a:off x="10044109" y="8580751"/>
            <a:ext cx="7264177" cy="646331"/>
          </a:xfrm>
          <a:prstGeom prst="rect">
            <a:avLst/>
          </a:prstGeom>
          <a:noFill/>
        </p:spPr>
        <p:txBody>
          <a:bodyPr wrap="square" rtlCol="0">
            <a:spAutoFit/>
          </a:bodyPr>
          <a:lstStyle/>
          <a:p>
            <a:r>
              <a:rPr lang="en-US" dirty="0"/>
              <a:t>The two network should be separated. The wireless network transmission should  not be  interfered by the other network. </a:t>
            </a:r>
          </a:p>
        </p:txBody>
      </p:sp>
      <p:pic>
        <p:nvPicPr>
          <p:cNvPr id="20" name="圖片 19" descr="一張含有 電子用品 的圖片&#10;&#10;描述是以非常高的可信度產生">
            <a:extLst>
              <a:ext uri="{FF2B5EF4-FFF2-40B4-BE49-F238E27FC236}">
                <a16:creationId xmlns:a16="http://schemas.microsoft.com/office/drawing/2014/main" id="{651C991C-CFBE-463A-99E9-D1CD0CAD6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2165" y="2180909"/>
            <a:ext cx="2203891" cy="2203891"/>
          </a:xfrm>
          <a:prstGeom prst="rect">
            <a:avLst/>
          </a:prstGeom>
        </p:spPr>
      </p:pic>
      <p:sp>
        <p:nvSpPr>
          <p:cNvPr id="21" name="文字方塊 20">
            <a:extLst>
              <a:ext uri="{FF2B5EF4-FFF2-40B4-BE49-F238E27FC236}">
                <a16:creationId xmlns:a16="http://schemas.microsoft.com/office/drawing/2014/main" id="{BF1EFBA6-A3AD-46CB-8A9B-6B9BEAED6BF8}"/>
              </a:ext>
            </a:extLst>
          </p:cNvPr>
          <p:cNvSpPr txBox="1"/>
          <p:nvPr/>
        </p:nvSpPr>
        <p:spPr>
          <a:xfrm>
            <a:off x="2360497" y="8765417"/>
            <a:ext cx="4435445" cy="461665"/>
          </a:xfrm>
          <a:prstGeom prst="rect">
            <a:avLst/>
          </a:prstGeom>
          <a:noFill/>
        </p:spPr>
        <p:txBody>
          <a:bodyPr wrap="none" rtlCol="0">
            <a:spAutoFit/>
          </a:bodyPr>
          <a:lstStyle/>
          <a:p>
            <a:r>
              <a:rPr lang="en-US" sz="2400" dirty="0"/>
              <a:t>Figure: Illustration of one network</a:t>
            </a:r>
          </a:p>
        </p:txBody>
      </p:sp>
      <p:sp>
        <p:nvSpPr>
          <p:cNvPr id="22" name="矩形: 圓角 21">
            <a:extLst>
              <a:ext uri="{FF2B5EF4-FFF2-40B4-BE49-F238E27FC236}">
                <a16:creationId xmlns:a16="http://schemas.microsoft.com/office/drawing/2014/main" id="{A79C731F-2FC8-4CC2-8BD6-BBE3F7FA238E}"/>
              </a:ext>
            </a:extLst>
          </p:cNvPr>
          <p:cNvSpPr/>
          <p:nvPr/>
        </p:nvSpPr>
        <p:spPr>
          <a:xfrm>
            <a:off x="9872104" y="4546610"/>
            <a:ext cx="6891896" cy="1644703"/>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圓角 22">
            <a:extLst>
              <a:ext uri="{FF2B5EF4-FFF2-40B4-BE49-F238E27FC236}">
                <a16:creationId xmlns:a16="http://schemas.microsoft.com/office/drawing/2014/main" id="{C4E00431-AB57-4AD8-8F92-4B169E84CA36}"/>
              </a:ext>
            </a:extLst>
          </p:cNvPr>
          <p:cNvSpPr/>
          <p:nvPr/>
        </p:nvSpPr>
        <p:spPr>
          <a:xfrm>
            <a:off x="9865063" y="6563680"/>
            <a:ext cx="6891896" cy="1644703"/>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307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5FE50B7-8550-42F3-8000-25FA5D86AB0E}"/>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3DE6B3BC-630A-45A1-B929-9FA1C219D9A6}"/>
              </a:ext>
            </a:extLst>
          </p:cNvPr>
          <p:cNvSpPr>
            <a:spLocks noGrp="1"/>
          </p:cNvSpPr>
          <p:nvPr>
            <p:ph type="sldNum" sz="quarter" idx="12"/>
          </p:nvPr>
        </p:nvSpPr>
        <p:spPr/>
        <p:txBody>
          <a:bodyPr/>
          <a:lstStyle/>
          <a:p>
            <a:fld id="{48F63A3B-78C7-47BE-AE5E-E10140E04643}" type="slidenum">
              <a:rPr lang="en-US" smtClean="0"/>
              <a:t>18</a:t>
            </a:fld>
            <a:endParaRPr lang="en-US" dirty="0"/>
          </a:p>
        </p:txBody>
      </p:sp>
      <p:sp>
        <p:nvSpPr>
          <p:cNvPr id="4" name="標題 3">
            <a:extLst>
              <a:ext uri="{FF2B5EF4-FFF2-40B4-BE49-F238E27FC236}">
                <a16:creationId xmlns:a16="http://schemas.microsoft.com/office/drawing/2014/main" id="{B66F5F22-4457-490B-9846-C3C17D932133}"/>
              </a:ext>
            </a:extLst>
          </p:cNvPr>
          <p:cNvSpPr>
            <a:spLocks noGrp="1"/>
          </p:cNvSpPr>
          <p:nvPr>
            <p:ph type="title"/>
          </p:nvPr>
        </p:nvSpPr>
        <p:spPr/>
        <p:txBody>
          <a:bodyPr>
            <a:normAutofit fontScale="90000"/>
          </a:bodyPr>
          <a:lstStyle/>
          <a:p>
            <a:r>
              <a:rPr lang="en-US" altLang="zh-HK" dirty="0">
                <a:latin typeface="Arial" panose="020B0604020202020204" pitchFamily="34" charset="0"/>
                <a:cs typeface="Arial" panose="020B0604020202020204" pitchFamily="34" charset="0"/>
              </a:rPr>
              <a:t>Wireless communication </a:t>
            </a:r>
            <a:r>
              <a:rPr lang="en-US" altLang="zh-CN" dirty="0">
                <a:latin typeface="Arial" panose="020B0604020202020204" pitchFamily="34" charset="0"/>
                <a:cs typeface="Arial" panose="020B0604020202020204" pitchFamily="34" charset="0"/>
              </a:rPr>
              <a:t>S</a:t>
            </a:r>
            <a:r>
              <a:rPr lang="en-US" altLang="zh-HK" dirty="0">
                <a:latin typeface="Arial" panose="020B0604020202020204" pitchFamily="34" charset="0"/>
                <a:cs typeface="Arial" panose="020B0604020202020204" pitchFamily="34" charset="0"/>
              </a:rPr>
              <a:t>etup</a:t>
            </a:r>
            <a:endParaRPr lang="en-US" dirty="0"/>
          </a:p>
        </p:txBody>
      </p:sp>
      <p:pic>
        <p:nvPicPr>
          <p:cNvPr id="9" name="圖片 8" descr="一張含有 螢幕擷取畫面 的圖片&#10;&#10;描述是以非常高的可信度產生">
            <a:extLst>
              <a:ext uri="{FF2B5EF4-FFF2-40B4-BE49-F238E27FC236}">
                <a16:creationId xmlns:a16="http://schemas.microsoft.com/office/drawing/2014/main" id="{8DF644A9-7C86-4AB2-A235-3DEE9E6D6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676" y="4063677"/>
            <a:ext cx="6839905" cy="3982006"/>
          </a:xfrm>
          <a:prstGeom prst="rect">
            <a:avLst/>
          </a:prstGeom>
        </p:spPr>
      </p:pic>
      <p:sp>
        <p:nvSpPr>
          <p:cNvPr id="5" name="文字方塊 4">
            <a:extLst>
              <a:ext uri="{FF2B5EF4-FFF2-40B4-BE49-F238E27FC236}">
                <a16:creationId xmlns:a16="http://schemas.microsoft.com/office/drawing/2014/main" id="{242460E4-5C7A-4F84-8E09-910FD07A85F1}"/>
              </a:ext>
            </a:extLst>
          </p:cNvPr>
          <p:cNvSpPr txBox="1"/>
          <p:nvPr/>
        </p:nvSpPr>
        <p:spPr>
          <a:xfrm>
            <a:off x="2956353" y="8105144"/>
            <a:ext cx="3692549" cy="523220"/>
          </a:xfrm>
          <a:prstGeom prst="rect">
            <a:avLst/>
          </a:prstGeom>
          <a:noFill/>
        </p:spPr>
        <p:txBody>
          <a:bodyPr wrap="none" rtlCol="0">
            <a:spAutoFit/>
          </a:bodyPr>
          <a:lstStyle/>
          <a:p>
            <a:r>
              <a:rPr lang="en-US" altLang="zh-CN" sz="2800" dirty="0"/>
              <a:t>Table: </a:t>
            </a:r>
            <a:r>
              <a:rPr lang="en-US" altLang="zh-CN" sz="2800" dirty="0" err="1"/>
              <a:t>Xbee</a:t>
            </a:r>
            <a:r>
              <a:rPr lang="en-US" altLang="zh-CN" sz="2800" dirty="0"/>
              <a:t> Part setting </a:t>
            </a:r>
            <a:endParaRPr lang="en-US" sz="2800" dirty="0"/>
          </a:p>
        </p:txBody>
      </p:sp>
      <p:sp>
        <p:nvSpPr>
          <p:cNvPr id="28" name="文字方塊 27">
            <a:extLst>
              <a:ext uri="{FF2B5EF4-FFF2-40B4-BE49-F238E27FC236}">
                <a16:creationId xmlns:a16="http://schemas.microsoft.com/office/drawing/2014/main" id="{4BBBB645-4B38-483B-8677-31A89A676D62}"/>
              </a:ext>
            </a:extLst>
          </p:cNvPr>
          <p:cNvSpPr txBox="1"/>
          <p:nvPr/>
        </p:nvSpPr>
        <p:spPr>
          <a:xfrm>
            <a:off x="4381587" y="8970427"/>
            <a:ext cx="10974415" cy="461665"/>
          </a:xfrm>
          <a:prstGeom prst="rect">
            <a:avLst/>
          </a:prstGeom>
          <a:noFill/>
        </p:spPr>
        <p:txBody>
          <a:bodyPr wrap="none" rtlCol="0">
            <a:spAutoFit/>
          </a:bodyPr>
          <a:lstStyle/>
          <a:p>
            <a:r>
              <a:rPr lang="en-US" sz="2400" i="1" dirty="0"/>
              <a:t>Key point: Each follow</a:t>
            </a:r>
            <a:r>
              <a:rPr lang="en-US" altLang="zh-CN" sz="2400" i="1" dirty="0"/>
              <a:t>ing</a:t>
            </a:r>
            <a:r>
              <a:rPr lang="en-US" sz="2400" i="1" dirty="0"/>
              <a:t> one way and against the othe</a:t>
            </a:r>
            <a:r>
              <a:rPr lang="en-US" altLang="zh-CN" sz="2400" i="1" dirty="0"/>
              <a:t>r at the same time respectively</a:t>
            </a:r>
            <a:endParaRPr lang="en-US" sz="2400" i="1" dirty="0"/>
          </a:p>
        </p:txBody>
      </p:sp>
      <p:pic>
        <p:nvPicPr>
          <p:cNvPr id="40" name="圖片 39">
            <a:extLst>
              <a:ext uri="{FF2B5EF4-FFF2-40B4-BE49-F238E27FC236}">
                <a16:creationId xmlns:a16="http://schemas.microsoft.com/office/drawing/2014/main" id="{F00963CB-A7C0-472E-BEA1-9D3BEE34FB68}"/>
              </a:ext>
            </a:extLst>
          </p:cNvPr>
          <p:cNvPicPr>
            <a:picLocks noChangeAspect="1"/>
          </p:cNvPicPr>
          <p:nvPr/>
        </p:nvPicPr>
        <p:blipFill>
          <a:blip r:embed="rId3"/>
          <a:stretch>
            <a:fillRect/>
          </a:stretch>
        </p:blipFill>
        <p:spPr>
          <a:xfrm>
            <a:off x="14264817" y="2406362"/>
            <a:ext cx="2038070" cy="2004795"/>
          </a:xfrm>
          <a:prstGeom prst="rect">
            <a:avLst/>
          </a:prstGeom>
        </p:spPr>
      </p:pic>
      <p:sp>
        <p:nvSpPr>
          <p:cNvPr id="41" name="矩形 40">
            <a:extLst>
              <a:ext uri="{FF2B5EF4-FFF2-40B4-BE49-F238E27FC236}">
                <a16:creationId xmlns:a16="http://schemas.microsoft.com/office/drawing/2014/main" id="{B703DB13-C5D3-4A9B-96DD-3753C42A0264}"/>
              </a:ext>
            </a:extLst>
          </p:cNvPr>
          <p:cNvSpPr/>
          <p:nvPr/>
        </p:nvSpPr>
        <p:spPr>
          <a:xfrm>
            <a:off x="10089256" y="4818939"/>
            <a:ext cx="2369713" cy="1180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Xbee</a:t>
            </a:r>
            <a:r>
              <a:rPr lang="en-US" altLang="zh-CN" dirty="0"/>
              <a:t> on </a:t>
            </a:r>
            <a:r>
              <a:rPr lang="en-US" altLang="zh-CN" dirty="0" err="1"/>
              <a:t>Ardusat</a:t>
            </a:r>
            <a:r>
              <a:rPr lang="en-US" altLang="zh-CN" dirty="0"/>
              <a:t> A(Target)</a:t>
            </a:r>
          </a:p>
        </p:txBody>
      </p:sp>
      <p:sp>
        <p:nvSpPr>
          <p:cNvPr id="42" name="矩形 41">
            <a:extLst>
              <a:ext uri="{FF2B5EF4-FFF2-40B4-BE49-F238E27FC236}">
                <a16:creationId xmlns:a16="http://schemas.microsoft.com/office/drawing/2014/main" id="{119EFA13-6A7E-40D3-BEF7-FB8FD40447C3}"/>
              </a:ext>
            </a:extLst>
          </p:cNvPr>
          <p:cNvSpPr/>
          <p:nvPr/>
        </p:nvSpPr>
        <p:spPr>
          <a:xfrm>
            <a:off x="14098997" y="4818939"/>
            <a:ext cx="2369713" cy="11809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a:t>Xbee</a:t>
            </a:r>
            <a:r>
              <a:rPr lang="en-US" altLang="zh-CN" dirty="0"/>
              <a:t> on A Shield</a:t>
            </a:r>
          </a:p>
        </p:txBody>
      </p:sp>
      <p:sp>
        <p:nvSpPr>
          <p:cNvPr id="43" name="矩形 42">
            <a:extLst>
              <a:ext uri="{FF2B5EF4-FFF2-40B4-BE49-F238E27FC236}">
                <a16:creationId xmlns:a16="http://schemas.microsoft.com/office/drawing/2014/main" id="{1AD422E9-E14D-446C-A74E-C36D1DB4D56D}"/>
              </a:ext>
            </a:extLst>
          </p:cNvPr>
          <p:cNvSpPr/>
          <p:nvPr/>
        </p:nvSpPr>
        <p:spPr>
          <a:xfrm>
            <a:off x="14098996" y="6815405"/>
            <a:ext cx="2369713" cy="11809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a:t>Xbee</a:t>
            </a:r>
            <a:r>
              <a:rPr lang="en-US" altLang="zh-CN" dirty="0"/>
              <a:t> on B Shield</a:t>
            </a:r>
          </a:p>
        </p:txBody>
      </p:sp>
      <p:sp>
        <p:nvSpPr>
          <p:cNvPr id="44" name="矩形 43">
            <a:extLst>
              <a:ext uri="{FF2B5EF4-FFF2-40B4-BE49-F238E27FC236}">
                <a16:creationId xmlns:a16="http://schemas.microsoft.com/office/drawing/2014/main" id="{E7F87FBB-6D9E-4749-B66F-16A9BBCF65E0}"/>
              </a:ext>
            </a:extLst>
          </p:cNvPr>
          <p:cNvSpPr/>
          <p:nvPr/>
        </p:nvSpPr>
        <p:spPr>
          <a:xfrm>
            <a:off x="10089256" y="6825309"/>
            <a:ext cx="2369713" cy="1180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Xbee</a:t>
            </a:r>
            <a:r>
              <a:rPr lang="en-US" altLang="zh-CN" dirty="0"/>
              <a:t> on </a:t>
            </a:r>
            <a:r>
              <a:rPr lang="en-US" altLang="zh-CN" dirty="0" err="1"/>
              <a:t>Ardusat</a:t>
            </a:r>
            <a:r>
              <a:rPr lang="en-US" altLang="zh-CN" dirty="0"/>
              <a:t> B(Chaser)</a:t>
            </a:r>
          </a:p>
        </p:txBody>
      </p:sp>
      <p:sp>
        <p:nvSpPr>
          <p:cNvPr id="45" name="箭號: 向右 44">
            <a:extLst>
              <a:ext uri="{FF2B5EF4-FFF2-40B4-BE49-F238E27FC236}">
                <a16:creationId xmlns:a16="http://schemas.microsoft.com/office/drawing/2014/main" id="{F14D3C78-5319-4028-AA46-B71231D6BBD4}"/>
              </a:ext>
            </a:extLst>
          </p:cNvPr>
          <p:cNvSpPr/>
          <p:nvPr/>
        </p:nvSpPr>
        <p:spPr>
          <a:xfrm>
            <a:off x="12673676" y="5248404"/>
            <a:ext cx="1210614" cy="32197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箭號: 向右 45">
            <a:extLst>
              <a:ext uri="{FF2B5EF4-FFF2-40B4-BE49-F238E27FC236}">
                <a16:creationId xmlns:a16="http://schemas.microsoft.com/office/drawing/2014/main" id="{04000750-C86C-4165-A69D-FD30B1342DC2}"/>
              </a:ext>
            </a:extLst>
          </p:cNvPr>
          <p:cNvSpPr/>
          <p:nvPr/>
        </p:nvSpPr>
        <p:spPr>
          <a:xfrm>
            <a:off x="12712745" y="7216642"/>
            <a:ext cx="1210614" cy="32197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文字方塊 46">
            <a:extLst>
              <a:ext uri="{FF2B5EF4-FFF2-40B4-BE49-F238E27FC236}">
                <a16:creationId xmlns:a16="http://schemas.microsoft.com/office/drawing/2014/main" id="{7D907442-45D0-4685-AA35-2BE0F3E22033}"/>
              </a:ext>
            </a:extLst>
          </p:cNvPr>
          <p:cNvSpPr txBox="1"/>
          <p:nvPr/>
        </p:nvSpPr>
        <p:spPr>
          <a:xfrm>
            <a:off x="12739553" y="6923928"/>
            <a:ext cx="1144737" cy="369332"/>
          </a:xfrm>
          <a:prstGeom prst="rect">
            <a:avLst/>
          </a:prstGeom>
          <a:noFill/>
        </p:spPr>
        <p:txBody>
          <a:bodyPr wrap="none" rtlCol="0">
            <a:spAutoFit/>
          </a:bodyPr>
          <a:lstStyle/>
          <a:p>
            <a:r>
              <a:rPr lang="en-US" dirty="0"/>
              <a:t>B network</a:t>
            </a:r>
          </a:p>
        </p:txBody>
      </p:sp>
      <p:sp>
        <p:nvSpPr>
          <p:cNvPr id="48" name="文字方塊 47">
            <a:extLst>
              <a:ext uri="{FF2B5EF4-FFF2-40B4-BE49-F238E27FC236}">
                <a16:creationId xmlns:a16="http://schemas.microsoft.com/office/drawing/2014/main" id="{F472C58C-9F32-4478-BA47-9C1423E2E41D}"/>
              </a:ext>
            </a:extLst>
          </p:cNvPr>
          <p:cNvSpPr txBox="1"/>
          <p:nvPr/>
        </p:nvSpPr>
        <p:spPr>
          <a:xfrm>
            <a:off x="12673676" y="4971920"/>
            <a:ext cx="1152751" cy="369332"/>
          </a:xfrm>
          <a:prstGeom prst="rect">
            <a:avLst/>
          </a:prstGeom>
          <a:noFill/>
        </p:spPr>
        <p:txBody>
          <a:bodyPr wrap="none" rtlCol="0">
            <a:spAutoFit/>
          </a:bodyPr>
          <a:lstStyle/>
          <a:p>
            <a:r>
              <a:rPr lang="en-US" dirty="0"/>
              <a:t>A network</a:t>
            </a:r>
          </a:p>
        </p:txBody>
      </p:sp>
      <p:pic>
        <p:nvPicPr>
          <p:cNvPr id="50" name="圖片 49" descr="一張含有 電子用品 的圖片&#10;&#10;描述是以非常高的可信度產生">
            <a:extLst>
              <a:ext uri="{FF2B5EF4-FFF2-40B4-BE49-F238E27FC236}">
                <a16:creationId xmlns:a16="http://schemas.microsoft.com/office/drawing/2014/main" id="{48D7CD98-1BBC-42B2-BD3B-0C7C072D5E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2165" y="2180909"/>
            <a:ext cx="2203891" cy="2203891"/>
          </a:xfrm>
          <a:prstGeom prst="rect">
            <a:avLst/>
          </a:prstGeom>
        </p:spPr>
      </p:pic>
      <p:sp>
        <p:nvSpPr>
          <p:cNvPr id="51" name="矩形: 圓角 50">
            <a:extLst>
              <a:ext uri="{FF2B5EF4-FFF2-40B4-BE49-F238E27FC236}">
                <a16:creationId xmlns:a16="http://schemas.microsoft.com/office/drawing/2014/main" id="{DA0B3EE6-605D-450F-9810-1965146F9A94}"/>
              </a:ext>
            </a:extLst>
          </p:cNvPr>
          <p:cNvSpPr/>
          <p:nvPr/>
        </p:nvSpPr>
        <p:spPr>
          <a:xfrm>
            <a:off x="9872104" y="4546610"/>
            <a:ext cx="6891896" cy="1644703"/>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矩形: 圓角 51">
            <a:extLst>
              <a:ext uri="{FF2B5EF4-FFF2-40B4-BE49-F238E27FC236}">
                <a16:creationId xmlns:a16="http://schemas.microsoft.com/office/drawing/2014/main" id="{AF1BE85E-7DE2-484E-BE99-7D110169535D}"/>
              </a:ext>
            </a:extLst>
          </p:cNvPr>
          <p:cNvSpPr/>
          <p:nvPr/>
        </p:nvSpPr>
        <p:spPr>
          <a:xfrm>
            <a:off x="9865063" y="6563680"/>
            <a:ext cx="6891896" cy="1644703"/>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文字方塊 52">
            <a:extLst>
              <a:ext uri="{FF2B5EF4-FFF2-40B4-BE49-F238E27FC236}">
                <a16:creationId xmlns:a16="http://schemas.microsoft.com/office/drawing/2014/main" id="{8381CFD5-7EC3-463D-BEF6-18C4F6DE2FEE}"/>
              </a:ext>
            </a:extLst>
          </p:cNvPr>
          <p:cNvSpPr txBox="1"/>
          <p:nvPr/>
        </p:nvSpPr>
        <p:spPr>
          <a:xfrm>
            <a:off x="1257300" y="2938110"/>
            <a:ext cx="5438989" cy="523220"/>
          </a:xfrm>
          <a:prstGeom prst="rect">
            <a:avLst/>
          </a:prstGeom>
          <a:noFill/>
        </p:spPr>
        <p:txBody>
          <a:bodyPr wrap="none" rtlCol="0">
            <a:spAutoFit/>
          </a:bodyPr>
          <a:lstStyle/>
          <a:p>
            <a:r>
              <a:rPr lang="en-US" altLang="zh-CN" sz="2800" dirty="0"/>
              <a:t>Archived lowest interference setting</a:t>
            </a:r>
            <a:endParaRPr lang="en-US" sz="2800" dirty="0"/>
          </a:p>
        </p:txBody>
      </p:sp>
    </p:spTree>
    <p:extLst>
      <p:ext uri="{BB962C8B-B14F-4D97-AF65-F5344CB8AC3E}">
        <p14:creationId xmlns:p14="http://schemas.microsoft.com/office/powerpoint/2010/main" val="361097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9054D7B-A69E-4B3F-8A4C-C8B7C04AD69E}"/>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17D0DEAA-ED1E-4E2B-87DC-FF3474ECE625}"/>
              </a:ext>
            </a:extLst>
          </p:cNvPr>
          <p:cNvSpPr>
            <a:spLocks noGrp="1"/>
          </p:cNvSpPr>
          <p:nvPr>
            <p:ph type="sldNum" sz="quarter" idx="12"/>
          </p:nvPr>
        </p:nvSpPr>
        <p:spPr/>
        <p:txBody>
          <a:bodyPr/>
          <a:lstStyle/>
          <a:p>
            <a:fld id="{48F63A3B-78C7-47BE-AE5E-E10140E04643}" type="slidenum">
              <a:rPr lang="en-US" smtClean="0"/>
              <a:t>19</a:t>
            </a:fld>
            <a:endParaRPr lang="en-US" dirty="0"/>
          </a:p>
        </p:txBody>
      </p:sp>
      <p:sp>
        <p:nvSpPr>
          <p:cNvPr id="4" name="標題 3">
            <a:extLst>
              <a:ext uri="{FF2B5EF4-FFF2-40B4-BE49-F238E27FC236}">
                <a16:creationId xmlns:a16="http://schemas.microsoft.com/office/drawing/2014/main" id="{514549AA-C698-4E12-8049-49F25662F8EE}"/>
              </a:ext>
            </a:extLst>
          </p:cNvPr>
          <p:cNvSpPr>
            <a:spLocks noGrp="1"/>
          </p:cNvSpPr>
          <p:nvPr>
            <p:ph type="title"/>
          </p:nvPr>
        </p:nvSpPr>
        <p:spPr/>
        <p:txBody>
          <a:bodyPr>
            <a:normAutofit/>
          </a:bodyPr>
          <a:lstStyle/>
          <a:p>
            <a:r>
              <a:rPr lang="en-US" altLang="zh-HK" dirty="0">
                <a:latin typeface="Arial" panose="020B0604020202020204" pitchFamily="34" charset="0"/>
                <a:cs typeface="Arial" panose="020B0604020202020204" pitchFamily="34" charset="0"/>
              </a:rPr>
              <a:t>Testbed fabricating</a:t>
            </a:r>
            <a:endParaRPr lang="en-US" dirty="0"/>
          </a:p>
        </p:txBody>
      </p:sp>
      <p:pic>
        <p:nvPicPr>
          <p:cNvPr id="6" name="圖片 5">
            <a:extLst>
              <a:ext uri="{FF2B5EF4-FFF2-40B4-BE49-F238E27FC236}">
                <a16:creationId xmlns:a16="http://schemas.microsoft.com/office/drawing/2014/main" id="{B7C1FC1D-A121-4CAB-9470-48AD1BF3E9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397" y="4001344"/>
            <a:ext cx="9549406" cy="4977164"/>
          </a:xfrm>
          <a:prstGeom prst="rect">
            <a:avLst/>
          </a:prstGeom>
        </p:spPr>
      </p:pic>
      <p:pic>
        <p:nvPicPr>
          <p:cNvPr id="8" name="圖片 7">
            <a:extLst>
              <a:ext uri="{FF2B5EF4-FFF2-40B4-BE49-F238E27FC236}">
                <a16:creationId xmlns:a16="http://schemas.microsoft.com/office/drawing/2014/main" id="{EECA0F6F-728A-4073-A25E-A293B0FA3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2624" y="4122898"/>
            <a:ext cx="7377979" cy="4808259"/>
          </a:xfrm>
          <a:prstGeom prst="rect">
            <a:avLst/>
          </a:prstGeom>
        </p:spPr>
      </p:pic>
      <p:sp>
        <p:nvSpPr>
          <p:cNvPr id="5" name="文字方塊 4">
            <a:extLst>
              <a:ext uri="{FF2B5EF4-FFF2-40B4-BE49-F238E27FC236}">
                <a16:creationId xmlns:a16="http://schemas.microsoft.com/office/drawing/2014/main" id="{E5E70DDC-0735-4998-B429-5EE771C2C9E0}"/>
              </a:ext>
            </a:extLst>
          </p:cNvPr>
          <p:cNvSpPr txBox="1"/>
          <p:nvPr/>
        </p:nvSpPr>
        <p:spPr>
          <a:xfrm>
            <a:off x="1939636" y="2466109"/>
            <a:ext cx="2701381" cy="584775"/>
          </a:xfrm>
          <a:prstGeom prst="rect">
            <a:avLst/>
          </a:prstGeom>
          <a:noFill/>
        </p:spPr>
        <p:txBody>
          <a:bodyPr wrap="none" rtlCol="0">
            <a:spAutoFit/>
          </a:bodyPr>
          <a:lstStyle/>
          <a:p>
            <a:r>
              <a:rPr lang="en-US" sz="3200" b="1" dirty="0"/>
              <a:t>Original model</a:t>
            </a:r>
          </a:p>
        </p:txBody>
      </p:sp>
    </p:spTree>
    <p:extLst>
      <p:ext uri="{BB962C8B-B14F-4D97-AF65-F5344CB8AC3E}">
        <p14:creationId xmlns:p14="http://schemas.microsoft.com/office/powerpoint/2010/main" val="134159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1140518-586D-47D7-AE24-83AD55F1AB5B}"/>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158C2445-A3FB-4EB9-AD7A-D72F410DAB1B}"/>
              </a:ext>
            </a:extLst>
          </p:cNvPr>
          <p:cNvSpPr>
            <a:spLocks noGrp="1"/>
          </p:cNvSpPr>
          <p:nvPr>
            <p:ph type="sldNum" sz="quarter" idx="12"/>
          </p:nvPr>
        </p:nvSpPr>
        <p:spPr/>
        <p:txBody>
          <a:bodyPr/>
          <a:lstStyle/>
          <a:p>
            <a:fld id="{48F63A3B-78C7-47BE-AE5E-E10140E04643}" type="slidenum">
              <a:rPr lang="en-US" smtClean="0"/>
              <a:t>2</a:t>
            </a:fld>
            <a:endParaRPr lang="en-US" dirty="0"/>
          </a:p>
        </p:txBody>
      </p:sp>
      <p:sp>
        <p:nvSpPr>
          <p:cNvPr id="4" name="標題 3">
            <a:extLst>
              <a:ext uri="{FF2B5EF4-FFF2-40B4-BE49-F238E27FC236}">
                <a16:creationId xmlns:a16="http://schemas.microsoft.com/office/drawing/2014/main" id="{3A52915D-5685-440F-986D-9BE8F45E2334}"/>
              </a:ext>
            </a:extLst>
          </p:cNvPr>
          <p:cNvSpPr>
            <a:spLocks noGrp="1"/>
          </p:cNvSpPr>
          <p:nvPr>
            <p:ph type="title"/>
          </p:nvPr>
        </p:nvSpPr>
        <p:spPr/>
        <p:txBody>
          <a:bodyPr/>
          <a:lstStyle/>
          <a:p>
            <a:r>
              <a:rPr lang="en-US" dirty="0"/>
              <a:t>Outline	</a:t>
            </a:r>
          </a:p>
        </p:txBody>
      </p:sp>
      <p:sp>
        <p:nvSpPr>
          <p:cNvPr id="5" name="文字方塊 4">
            <a:extLst>
              <a:ext uri="{FF2B5EF4-FFF2-40B4-BE49-F238E27FC236}">
                <a16:creationId xmlns:a16="http://schemas.microsoft.com/office/drawing/2014/main" id="{F144BC35-6A2B-45B5-AB9D-3747A1B58926}"/>
              </a:ext>
            </a:extLst>
          </p:cNvPr>
          <p:cNvSpPr txBox="1"/>
          <p:nvPr/>
        </p:nvSpPr>
        <p:spPr>
          <a:xfrm>
            <a:off x="2246856" y="2884868"/>
            <a:ext cx="184731" cy="369332"/>
          </a:xfrm>
          <a:prstGeom prst="rect">
            <a:avLst/>
          </a:prstGeom>
          <a:noFill/>
        </p:spPr>
        <p:txBody>
          <a:bodyPr wrap="none" rtlCol="0">
            <a:spAutoFit/>
          </a:bodyPr>
          <a:lstStyle/>
          <a:p>
            <a:endParaRPr lang="en-US" dirty="0"/>
          </a:p>
        </p:txBody>
      </p:sp>
      <p:sp>
        <p:nvSpPr>
          <p:cNvPr id="6" name="內容版面配置區 3">
            <a:extLst>
              <a:ext uri="{FF2B5EF4-FFF2-40B4-BE49-F238E27FC236}">
                <a16:creationId xmlns:a16="http://schemas.microsoft.com/office/drawing/2014/main" id="{23A0A7E1-C233-434C-92B6-73C549432639}"/>
              </a:ext>
            </a:extLst>
          </p:cNvPr>
          <p:cNvSpPr txBox="1">
            <a:spLocks/>
          </p:cNvSpPr>
          <p:nvPr/>
        </p:nvSpPr>
        <p:spPr>
          <a:xfrm>
            <a:off x="1257300" y="2884868"/>
            <a:ext cx="11856991" cy="6635148"/>
          </a:xfrm>
          <a:prstGeom prst="rect">
            <a:avLst/>
          </a:prstGeom>
        </p:spPr>
        <p:txBody>
          <a:bodyPr vert="horz" lIns="137160" tIns="68580" rIns="137160" bIns="6858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華康儷粗黑(P)" panose="020B0700000000000000" pitchFamily="34" charset="-120"/>
                <a:ea typeface="華康儷粗黑(P)" panose="020B0700000000000000"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500" kern="1200">
                <a:solidFill>
                  <a:schemeClr val="tx1"/>
                </a:solidFill>
                <a:latin typeface="華康儷細黑(P)" panose="020B0300000000000000" pitchFamily="34" charset="-120"/>
                <a:ea typeface="華康儷細黑(P)" panose="020B0300000000000000"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華康儷細黑(P)" panose="020B0300000000000000" pitchFamily="34" charset="-120"/>
                <a:ea typeface="華康儷細黑(P)" panose="020B0300000000000000"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華康儷細黑(P)" panose="020B0300000000000000" pitchFamily="34" charset="-120"/>
                <a:ea typeface="華康儷細黑(P)" panose="020B0300000000000000"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華康儷細黑(P)" panose="020B0300000000000000" pitchFamily="34" charset="-120"/>
                <a:ea typeface="華康儷細黑(P)" panose="020B0300000000000000"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750"/>
              </a:lnSpc>
            </a:pPr>
            <a:r>
              <a:rPr lang="en-US" altLang="zh-HK" sz="4800" dirty="0">
                <a:latin typeface="Arial" panose="020B0604020202020204" pitchFamily="34" charset="0"/>
                <a:cs typeface="Arial" panose="020B0604020202020204" pitchFamily="34" charset="0"/>
              </a:rPr>
              <a:t>Motivation</a:t>
            </a:r>
          </a:p>
          <a:p>
            <a:pPr>
              <a:lnSpc>
                <a:spcPts val="6750"/>
              </a:lnSpc>
            </a:pPr>
            <a:r>
              <a:rPr lang="en-US" altLang="zh-HK" sz="4800" dirty="0">
                <a:latin typeface="Arial" panose="020B0604020202020204" pitchFamily="34" charset="0"/>
                <a:cs typeface="Arial" panose="020B0604020202020204" pitchFamily="34" charset="0"/>
              </a:rPr>
              <a:t>Literature Review </a:t>
            </a:r>
            <a:r>
              <a:rPr lang="en-US" altLang="zh-CN" sz="4800" dirty="0">
                <a:latin typeface="Arial" panose="020B0604020202020204" pitchFamily="34" charset="0"/>
                <a:cs typeface="Arial" panose="020B0604020202020204" pitchFamily="34" charset="0"/>
              </a:rPr>
              <a:t>and Case Study</a:t>
            </a:r>
            <a:endParaRPr lang="en-US" altLang="zh-HK" sz="4800" dirty="0">
              <a:latin typeface="Arial" panose="020B0604020202020204" pitchFamily="34" charset="0"/>
              <a:cs typeface="Arial" panose="020B0604020202020204" pitchFamily="34" charset="0"/>
            </a:endParaRPr>
          </a:p>
          <a:p>
            <a:pPr>
              <a:lnSpc>
                <a:spcPts val="6750"/>
              </a:lnSpc>
            </a:pPr>
            <a:r>
              <a:rPr lang="en-US" altLang="zh-HK" sz="4800" dirty="0">
                <a:latin typeface="Arial" panose="020B0604020202020204" pitchFamily="34" charset="0"/>
                <a:cs typeface="Arial" panose="020B0604020202020204" pitchFamily="34" charset="0"/>
              </a:rPr>
              <a:t>Detection using </a:t>
            </a:r>
            <a:r>
              <a:rPr lang="en-US" altLang="zh-HK" sz="4800" dirty="0" err="1">
                <a:latin typeface="Arial" panose="020B0604020202020204" pitchFamily="34" charset="0"/>
                <a:cs typeface="Arial" panose="020B0604020202020204" pitchFamily="34" charset="0"/>
              </a:rPr>
              <a:t>ArduSat</a:t>
            </a:r>
            <a:r>
              <a:rPr lang="en-US" altLang="zh-HK" sz="4800" dirty="0">
                <a:latin typeface="Arial" panose="020B0604020202020204" pitchFamily="34" charset="0"/>
                <a:cs typeface="Arial" panose="020B0604020202020204" pitchFamily="34" charset="0"/>
              </a:rPr>
              <a:t> </a:t>
            </a:r>
            <a:r>
              <a:rPr lang="en-US" altLang="zh-HK" sz="4800" dirty="0" err="1">
                <a:latin typeface="Arial" panose="020B0604020202020204" pitchFamily="34" charset="0"/>
                <a:cs typeface="Arial" panose="020B0604020202020204" pitchFamily="34" charset="0"/>
              </a:rPr>
              <a:t>Demosat</a:t>
            </a:r>
            <a:endParaRPr lang="en-US" altLang="zh-HK" sz="4800" dirty="0">
              <a:latin typeface="Arial" panose="020B0604020202020204" pitchFamily="34" charset="0"/>
              <a:cs typeface="Arial" panose="020B0604020202020204" pitchFamily="34" charset="0"/>
            </a:endParaRPr>
          </a:p>
          <a:p>
            <a:pPr>
              <a:lnSpc>
                <a:spcPts val="6750"/>
              </a:lnSpc>
            </a:pPr>
            <a:r>
              <a:rPr lang="en-US" altLang="zh-HK" sz="4800" dirty="0">
                <a:latin typeface="Arial" panose="020B0604020202020204" pitchFamily="34" charset="0"/>
                <a:cs typeface="Arial" panose="020B0604020202020204" pitchFamily="34" charset="0"/>
              </a:rPr>
              <a:t>Wireless communication </a:t>
            </a:r>
            <a:r>
              <a:rPr lang="en-US" altLang="zh-CN" sz="4800" dirty="0">
                <a:latin typeface="Arial" panose="020B0604020202020204" pitchFamily="34" charset="0"/>
                <a:cs typeface="Arial" panose="020B0604020202020204" pitchFamily="34" charset="0"/>
              </a:rPr>
              <a:t>S</a:t>
            </a:r>
            <a:r>
              <a:rPr lang="en-US" altLang="zh-HK" sz="4800" dirty="0">
                <a:latin typeface="Arial" panose="020B0604020202020204" pitchFamily="34" charset="0"/>
                <a:cs typeface="Arial" panose="020B0604020202020204" pitchFamily="34" charset="0"/>
              </a:rPr>
              <a:t>etup</a:t>
            </a:r>
          </a:p>
          <a:p>
            <a:pPr>
              <a:lnSpc>
                <a:spcPts val="6750"/>
              </a:lnSpc>
            </a:pPr>
            <a:r>
              <a:rPr lang="en-US" altLang="zh-HK" sz="4800" dirty="0">
                <a:latin typeface="Arial" panose="020B0604020202020204" pitchFamily="34" charset="0"/>
                <a:cs typeface="Arial" panose="020B0604020202020204" pitchFamily="34" charset="0"/>
              </a:rPr>
              <a:t>Testbed fabricating</a:t>
            </a:r>
          </a:p>
          <a:p>
            <a:pPr>
              <a:lnSpc>
                <a:spcPts val="6750"/>
              </a:lnSpc>
            </a:pPr>
            <a:r>
              <a:rPr lang="en-US" altLang="zh-CN" sz="4800" dirty="0">
                <a:latin typeface="Arial" panose="020B0604020202020204" pitchFamily="34" charset="0"/>
                <a:cs typeface="Arial" panose="020B0604020202020204" pitchFamily="34" charset="0"/>
              </a:rPr>
              <a:t>Acknowledgement</a:t>
            </a:r>
            <a:endParaRPr lang="en-US" altLang="zh-HK" sz="4800" dirty="0">
              <a:latin typeface="Arial" panose="020B0604020202020204" pitchFamily="34" charset="0"/>
              <a:cs typeface="Arial" panose="020B0604020202020204" pitchFamily="34" charset="0"/>
            </a:endParaRPr>
          </a:p>
          <a:p>
            <a:pPr>
              <a:lnSpc>
                <a:spcPts val="6750"/>
              </a:lnSpc>
            </a:pPr>
            <a:endParaRPr lang="zh-HK" altLang="en-US"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0164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747424F-94F3-453A-B7B9-782C4FDA753E}"/>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9AD9E132-EDFC-48C1-8050-727AF2ED5880}"/>
              </a:ext>
            </a:extLst>
          </p:cNvPr>
          <p:cNvSpPr>
            <a:spLocks noGrp="1"/>
          </p:cNvSpPr>
          <p:nvPr>
            <p:ph type="sldNum" sz="quarter" idx="12"/>
          </p:nvPr>
        </p:nvSpPr>
        <p:spPr/>
        <p:txBody>
          <a:bodyPr/>
          <a:lstStyle/>
          <a:p>
            <a:fld id="{48F63A3B-78C7-47BE-AE5E-E10140E04643}" type="slidenum">
              <a:rPr lang="en-US" smtClean="0"/>
              <a:t>20</a:t>
            </a:fld>
            <a:endParaRPr lang="en-US" dirty="0"/>
          </a:p>
        </p:txBody>
      </p:sp>
      <p:sp>
        <p:nvSpPr>
          <p:cNvPr id="4" name="標題 3">
            <a:extLst>
              <a:ext uri="{FF2B5EF4-FFF2-40B4-BE49-F238E27FC236}">
                <a16:creationId xmlns:a16="http://schemas.microsoft.com/office/drawing/2014/main" id="{4EC748B8-674C-497A-B868-21493384312A}"/>
              </a:ext>
            </a:extLst>
          </p:cNvPr>
          <p:cNvSpPr>
            <a:spLocks noGrp="1"/>
          </p:cNvSpPr>
          <p:nvPr>
            <p:ph type="title"/>
          </p:nvPr>
        </p:nvSpPr>
        <p:spPr/>
        <p:txBody>
          <a:bodyPr/>
          <a:lstStyle/>
          <a:p>
            <a:r>
              <a:rPr lang="en-US" altLang="zh-HK" dirty="0">
                <a:latin typeface="Arial" panose="020B0604020202020204" pitchFamily="34" charset="0"/>
                <a:cs typeface="Arial" panose="020B0604020202020204" pitchFamily="34" charset="0"/>
              </a:rPr>
              <a:t>Testbed fabricating</a:t>
            </a:r>
            <a:endParaRPr lang="en-US" dirty="0"/>
          </a:p>
        </p:txBody>
      </p:sp>
      <p:pic>
        <p:nvPicPr>
          <p:cNvPr id="6" name="圖片 5">
            <a:extLst>
              <a:ext uri="{FF2B5EF4-FFF2-40B4-BE49-F238E27FC236}">
                <a16:creationId xmlns:a16="http://schemas.microsoft.com/office/drawing/2014/main" id="{6BE19848-C63B-4C39-ABE4-84CD73F9F2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1265" y="5248641"/>
            <a:ext cx="8838129" cy="4354647"/>
          </a:xfrm>
          <a:prstGeom prst="rect">
            <a:avLst/>
          </a:prstGeom>
        </p:spPr>
      </p:pic>
      <p:sp>
        <p:nvSpPr>
          <p:cNvPr id="8" name="文字方塊 7">
            <a:extLst>
              <a:ext uri="{FF2B5EF4-FFF2-40B4-BE49-F238E27FC236}">
                <a16:creationId xmlns:a16="http://schemas.microsoft.com/office/drawing/2014/main" id="{C8D9AF36-84A9-4642-9340-DCFCF731928E}"/>
              </a:ext>
            </a:extLst>
          </p:cNvPr>
          <p:cNvSpPr txBox="1"/>
          <p:nvPr/>
        </p:nvSpPr>
        <p:spPr>
          <a:xfrm>
            <a:off x="2246856" y="2208531"/>
            <a:ext cx="5792244" cy="646331"/>
          </a:xfrm>
          <a:prstGeom prst="rect">
            <a:avLst/>
          </a:prstGeom>
          <a:noFill/>
        </p:spPr>
        <p:txBody>
          <a:bodyPr wrap="square" rtlCol="0">
            <a:spAutoFit/>
          </a:bodyPr>
          <a:lstStyle/>
          <a:p>
            <a:r>
              <a:rPr lang="en-US" altLang="zh-CN" sz="3600" b="1" dirty="0"/>
              <a:t>SolidWorks </a:t>
            </a:r>
            <a:r>
              <a:rPr lang="en-US" sz="3600" b="1" dirty="0"/>
              <a:t>Motion </a:t>
            </a:r>
            <a:r>
              <a:rPr lang="en-US" altLang="zh-CN" sz="3600" b="1" dirty="0"/>
              <a:t>Analysis</a:t>
            </a:r>
            <a:endParaRPr lang="en-US" sz="3600" b="1" dirty="0"/>
          </a:p>
        </p:txBody>
      </p:sp>
      <p:pic>
        <p:nvPicPr>
          <p:cNvPr id="10" name="圖片 9">
            <a:extLst>
              <a:ext uri="{FF2B5EF4-FFF2-40B4-BE49-F238E27FC236}">
                <a16:creationId xmlns:a16="http://schemas.microsoft.com/office/drawing/2014/main" id="{5DD9536D-3FF7-4AE0-AEDC-43A349981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06" y="3183655"/>
            <a:ext cx="7682398" cy="3728001"/>
          </a:xfrm>
          <a:prstGeom prst="rect">
            <a:avLst/>
          </a:prstGeom>
        </p:spPr>
      </p:pic>
      <p:pic>
        <p:nvPicPr>
          <p:cNvPr id="12" name="圖片 11" descr="一張含有 家電用品, 天空, 縫紉機, 光 的圖片&#10;&#10;描述是以非常高的可信度產生">
            <a:extLst>
              <a:ext uri="{FF2B5EF4-FFF2-40B4-BE49-F238E27FC236}">
                <a16:creationId xmlns:a16="http://schemas.microsoft.com/office/drawing/2014/main" id="{D4F43519-4D6A-477E-93CB-57CBE097D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606" y="6653406"/>
            <a:ext cx="7682398" cy="3428808"/>
          </a:xfrm>
          <a:prstGeom prst="rect">
            <a:avLst/>
          </a:prstGeom>
        </p:spPr>
      </p:pic>
      <p:sp>
        <p:nvSpPr>
          <p:cNvPr id="13" name="文字方塊 12">
            <a:extLst>
              <a:ext uri="{FF2B5EF4-FFF2-40B4-BE49-F238E27FC236}">
                <a16:creationId xmlns:a16="http://schemas.microsoft.com/office/drawing/2014/main" id="{BE10FA83-CCE5-4F37-8EB4-BD7B253D3985}"/>
              </a:ext>
            </a:extLst>
          </p:cNvPr>
          <p:cNvSpPr txBox="1"/>
          <p:nvPr/>
        </p:nvSpPr>
        <p:spPr>
          <a:xfrm>
            <a:off x="10087429" y="2854861"/>
            <a:ext cx="554445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Mass of Inertia along two axes are different</a:t>
            </a:r>
          </a:p>
          <a:p>
            <a:pPr marL="285750" indent="-285750">
              <a:buFont typeface="Arial" panose="020B0604020202020204" pitchFamily="34" charset="0"/>
              <a:buChar char="•"/>
            </a:pPr>
            <a:r>
              <a:rPr lang="en-US" dirty="0"/>
              <a:t>Using constant force along two axes</a:t>
            </a:r>
          </a:p>
          <a:p>
            <a:pPr marL="285750" indent="-285750">
              <a:buFont typeface="Arial" panose="020B0604020202020204" pitchFamily="34" charset="0"/>
              <a:buChar char="•"/>
            </a:pPr>
            <a:r>
              <a:rPr lang="en-US" dirty="0"/>
              <a:t>Blue line and red line shows the linear acceleration of two directions. The magnitude of them are totally different.  </a:t>
            </a:r>
          </a:p>
        </p:txBody>
      </p:sp>
    </p:spTree>
    <p:extLst>
      <p:ext uri="{BB962C8B-B14F-4D97-AF65-F5344CB8AC3E}">
        <p14:creationId xmlns:p14="http://schemas.microsoft.com/office/powerpoint/2010/main" val="316291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F4E4BC1-8BDF-4818-8C53-3EC996359091}"/>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AB723D5E-BFAD-4F89-B957-911F403378CC}"/>
              </a:ext>
            </a:extLst>
          </p:cNvPr>
          <p:cNvSpPr>
            <a:spLocks noGrp="1"/>
          </p:cNvSpPr>
          <p:nvPr>
            <p:ph type="sldNum" sz="quarter" idx="12"/>
          </p:nvPr>
        </p:nvSpPr>
        <p:spPr/>
        <p:txBody>
          <a:bodyPr/>
          <a:lstStyle/>
          <a:p>
            <a:fld id="{48F63A3B-78C7-47BE-AE5E-E10140E04643}" type="slidenum">
              <a:rPr lang="en-US" smtClean="0"/>
              <a:t>21</a:t>
            </a:fld>
            <a:endParaRPr lang="en-US" dirty="0"/>
          </a:p>
        </p:txBody>
      </p:sp>
      <p:sp>
        <p:nvSpPr>
          <p:cNvPr id="4" name="標題 3">
            <a:extLst>
              <a:ext uri="{FF2B5EF4-FFF2-40B4-BE49-F238E27FC236}">
                <a16:creationId xmlns:a16="http://schemas.microsoft.com/office/drawing/2014/main" id="{670FF778-26FE-4961-B939-D602A335E16C}"/>
              </a:ext>
            </a:extLst>
          </p:cNvPr>
          <p:cNvSpPr>
            <a:spLocks noGrp="1"/>
          </p:cNvSpPr>
          <p:nvPr>
            <p:ph type="title"/>
          </p:nvPr>
        </p:nvSpPr>
        <p:spPr/>
        <p:txBody>
          <a:bodyPr/>
          <a:lstStyle/>
          <a:p>
            <a:r>
              <a:rPr lang="en-US" altLang="zh-HK" dirty="0">
                <a:latin typeface="Arial" panose="020B0604020202020204" pitchFamily="34" charset="0"/>
                <a:cs typeface="Arial" panose="020B0604020202020204" pitchFamily="34" charset="0"/>
              </a:rPr>
              <a:t>Testbed fabricating</a:t>
            </a:r>
            <a:endParaRPr lang="en-US" dirty="0"/>
          </a:p>
        </p:txBody>
      </p:sp>
      <p:sp>
        <p:nvSpPr>
          <p:cNvPr id="6" name="文字方塊 5">
            <a:extLst>
              <a:ext uri="{FF2B5EF4-FFF2-40B4-BE49-F238E27FC236}">
                <a16:creationId xmlns:a16="http://schemas.microsoft.com/office/drawing/2014/main" id="{9403039F-5F89-4BA5-BE15-7440EF002F33}"/>
              </a:ext>
            </a:extLst>
          </p:cNvPr>
          <p:cNvSpPr txBox="1"/>
          <p:nvPr/>
        </p:nvSpPr>
        <p:spPr>
          <a:xfrm>
            <a:off x="1914742" y="2414971"/>
            <a:ext cx="6851560" cy="892552"/>
          </a:xfrm>
          <a:prstGeom prst="rect">
            <a:avLst/>
          </a:prstGeom>
          <a:noFill/>
        </p:spPr>
        <p:txBody>
          <a:bodyPr wrap="square" rtlCol="0">
            <a:spAutoFit/>
          </a:bodyPr>
          <a:lstStyle/>
          <a:p>
            <a:pPr marL="285750" indent="-285750">
              <a:buFont typeface="Arial" panose="020B0604020202020204" pitchFamily="34" charset="0"/>
              <a:buChar char="•"/>
            </a:pPr>
            <a:r>
              <a:rPr lang="en-US" sz="3200" dirty="0"/>
              <a:t>Compensation configuration</a:t>
            </a:r>
          </a:p>
          <a:p>
            <a:pPr marL="742950" lvl="1" indent="-285750">
              <a:buFont typeface="Arial" panose="020B0604020202020204" pitchFamily="34" charset="0"/>
              <a:buChar char="•"/>
            </a:pPr>
            <a:r>
              <a:rPr lang="en-US" sz="2000" dirty="0"/>
              <a:t>Using two pairs of simulator and physical connection  </a:t>
            </a:r>
            <a:r>
              <a:rPr lang="en-US" sz="1200" dirty="0"/>
              <a:t> </a:t>
            </a:r>
          </a:p>
        </p:txBody>
      </p:sp>
      <p:pic>
        <p:nvPicPr>
          <p:cNvPr id="8" name="圖片 7" descr="一張含有 槍 的圖片&#10;&#10;描述是以高可信度產生">
            <a:extLst>
              <a:ext uri="{FF2B5EF4-FFF2-40B4-BE49-F238E27FC236}">
                <a16:creationId xmlns:a16="http://schemas.microsoft.com/office/drawing/2014/main" id="{C471A2A6-6C9D-469F-A428-5129E77297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9756" y="3733074"/>
            <a:ext cx="3960766" cy="4255521"/>
          </a:xfrm>
          <a:prstGeom prst="rect">
            <a:avLst/>
          </a:prstGeom>
        </p:spPr>
      </p:pic>
      <p:pic>
        <p:nvPicPr>
          <p:cNvPr id="12" name="圖片 11">
            <a:extLst>
              <a:ext uri="{FF2B5EF4-FFF2-40B4-BE49-F238E27FC236}">
                <a16:creationId xmlns:a16="http://schemas.microsoft.com/office/drawing/2014/main" id="{E5F85E6B-6EA0-4929-8A87-37DCEE7E1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100" y="3654004"/>
            <a:ext cx="4532612" cy="4345460"/>
          </a:xfrm>
          <a:prstGeom prst="rect">
            <a:avLst/>
          </a:prstGeom>
        </p:spPr>
      </p:pic>
      <p:pic>
        <p:nvPicPr>
          <p:cNvPr id="14" name="圖片 13">
            <a:extLst>
              <a:ext uri="{FF2B5EF4-FFF2-40B4-BE49-F238E27FC236}">
                <a16:creationId xmlns:a16="http://schemas.microsoft.com/office/drawing/2014/main" id="{FEF228A6-73F0-4849-B61A-9B85D96988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5636" y="3743943"/>
            <a:ext cx="4212481" cy="4255521"/>
          </a:xfrm>
          <a:prstGeom prst="rect">
            <a:avLst/>
          </a:prstGeom>
        </p:spPr>
      </p:pic>
      <p:sp>
        <p:nvSpPr>
          <p:cNvPr id="15" name="文字方塊 14">
            <a:extLst>
              <a:ext uri="{FF2B5EF4-FFF2-40B4-BE49-F238E27FC236}">
                <a16:creationId xmlns:a16="http://schemas.microsoft.com/office/drawing/2014/main" id="{F77BA0A2-3A2B-4ADD-9AE7-3E91E5805C6C}"/>
              </a:ext>
            </a:extLst>
          </p:cNvPr>
          <p:cNvSpPr txBox="1"/>
          <p:nvPr/>
        </p:nvSpPr>
        <p:spPr>
          <a:xfrm>
            <a:off x="11743359" y="2414971"/>
            <a:ext cx="5746150" cy="1200329"/>
          </a:xfrm>
          <a:prstGeom prst="rect">
            <a:avLst/>
          </a:prstGeom>
          <a:noFill/>
        </p:spPr>
        <p:txBody>
          <a:bodyPr wrap="square" rtlCol="0">
            <a:spAutoFit/>
          </a:bodyPr>
          <a:lstStyle/>
          <a:p>
            <a:pPr marL="285750" indent="-285750">
              <a:buFont typeface="Arial" panose="020B0604020202020204" pitchFamily="34" charset="0"/>
              <a:buChar char="•"/>
            </a:pPr>
            <a:r>
              <a:rPr lang="en-US" sz="3200" dirty="0"/>
              <a:t>Hanging configuration</a:t>
            </a:r>
          </a:p>
          <a:p>
            <a:pPr marL="742950" lvl="1" indent="-285750">
              <a:buFont typeface="Arial" panose="020B0604020202020204" pitchFamily="34" charset="0"/>
              <a:buChar char="•"/>
            </a:pPr>
            <a:r>
              <a:rPr lang="en-US" sz="2000" dirty="0"/>
              <a:t>Using string to provide additional rotational degree of freedom </a:t>
            </a:r>
            <a:r>
              <a:rPr lang="en-US" sz="1200" dirty="0"/>
              <a:t> </a:t>
            </a:r>
          </a:p>
        </p:txBody>
      </p:sp>
    </p:spTree>
    <p:extLst>
      <p:ext uri="{BB962C8B-B14F-4D97-AF65-F5344CB8AC3E}">
        <p14:creationId xmlns:p14="http://schemas.microsoft.com/office/powerpoint/2010/main" val="3077748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6862A79-A128-435B-BCE5-8C72717BE693}"/>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24B5FC3C-0916-423D-88BF-BD9A7663CAD0}"/>
              </a:ext>
            </a:extLst>
          </p:cNvPr>
          <p:cNvSpPr>
            <a:spLocks noGrp="1"/>
          </p:cNvSpPr>
          <p:nvPr>
            <p:ph type="sldNum" sz="quarter" idx="12"/>
          </p:nvPr>
        </p:nvSpPr>
        <p:spPr/>
        <p:txBody>
          <a:bodyPr/>
          <a:lstStyle/>
          <a:p>
            <a:fld id="{48F63A3B-78C7-47BE-AE5E-E10140E04643}" type="slidenum">
              <a:rPr lang="en-US" smtClean="0"/>
              <a:t>22</a:t>
            </a:fld>
            <a:endParaRPr lang="en-US" dirty="0"/>
          </a:p>
        </p:txBody>
      </p:sp>
      <p:sp>
        <p:nvSpPr>
          <p:cNvPr id="4" name="標題 3">
            <a:extLst>
              <a:ext uri="{FF2B5EF4-FFF2-40B4-BE49-F238E27FC236}">
                <a16:creationId xmlns:a16="http://schemas.microsoft.com/office/drawing/2014/main" id="{D5B497BB-2DF2-47C0-856B-1A2214F1CE09}"/>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Acknowledgement</a:t>
            </a:r>
            <a:endParaRPr lang="en-US" dirty="0"/>
          </a:p>
        </p:txBody>
      </p:sp>
      <p:sp>
        <p:nvSpPr>
          <p:cNvPr id="6" name="矩形 5">
            <a:extLst>
              <a:ext uri="{FF2B5EF4-FFF2-40B4-BE49-F238E27FC236}">
                <a16:creationId xmlns:a16="http://schemas.microsoft.com/office/drawing/2014/main" id="{52CBF551-0E65-4D0F-8284-A1FCBF055182}"/>
              </a:ext>
            </a:extLst>
          </p:cNvPr>
          <p:cNvSpPr/>
          <p:nvPr/>
        </p:nvSpPr>
        <p:spPr>
          <a:xfrm>
            <a:off x="4474604" y="2886552"/>
            <a:ext cx="9338793" cy="6647974"/>
          </a:xfrm>
          <a:prstGeom prst="rect">
            <a:avLst/>
          </a:prstGeom>
        </p:spPr>
        <p:txBody>
          <a:bodyPr wrap="square">
            <a:spAutoFit/>
          </a:bodyPr>
          <a:lstStyle/>
          <a:p>
            <a:r>
              <a:rPr lang="en-US" sz="2400" i="1" dirty="0">
                <a:solidFill>
                  <a:srgbClr val="797979"/>
                </a:solidFill>
                <a:latin typeface="PT Serif"/>
              </a:rPr>
              <a:t>	I would like to express my special thanks of gratitude to my supervisor Prof Xun Huang ,who gave me the opportunity to do this wonderful project on the topic Tether Satellite System and generous help, as well as to my mentor Dr. Pok Wang KWAN, who devoted his time caring and helped me to manage my project. </a:t>
            </a:r>
          </a:p>
          <a:p>
            <a:r>
              <a:rPr lang="en-US" sz="2400" i="1" dirty="0">
                <a:solidFill>
                  <a:srgbClr val="797979"/>
                </a:solidFill>
                <a:latin typeface="PT Serif"/>
              </a:rPr>
              <a:t>	By doing a lot of research training with him I came to know about so many new things and practiced a lot of useful skills such as MATLAB Programming, Arduino, Latex Report writing and XCTU wireless communication. </a:t>
            </a:r>
          </a:p>
          <a:p>
            <a:r>
              <a:rPr lang="en-US" sz="2400" i="1" dirty="0">
                <a:solidFill>
                  <a:srgbClr val="797979"/>
                </a:solidFill>
                <a:latin typeface="PT Serif"/>
              </a:rPr>
              <a:t>	The most valuable things I learned are the self-learning skill, problem-solving logical thinking and markdown custom. I am really thankful to them.</a:t>
            </a:r>
          </a:p>
          <a:p>
            <a:br>
              <a:rPr lang="en-US" sz="2400" dirty="0"/>
            </a:br>
            <a:r>
              <a:rPr lang="en-US" sz="2400" dirty="0"/>
              <a:t>	</a:t>
            </a:r>
            <a:r>
              <a:rPr lang="en-US" sz="2400" i="1" dirty="0">
                <a:solidFill>
                  <a:srgbClr val="797979"/>
                </a:solidFill>
                <a:latin typeface="PT Serif"/>
              </a:rPr>
              <a:t>Secondly I would also like to thank my friends and PhD colleagues who helped me a lot in finalizing this project within the limited time frame.</a:t>
            </a:r>
          </a:p>
          <a:p>
            <a:endParaRPr lang="en-US" i="1" dirty="0">
              <a:solidFill>
                <a:srgbClr val="797979"/>
              </a:solidFill>
              <a:latin typeface="PT Serif"/>
            </a:endParaRPr>
          </a:p>
          <a:p>
            <a:r>
              <a:rPr lang="en-US" altLang="zh-CN" sz="2400" i="1" dirty="0">
                <a:solidFill>
                  <a:srgbClr val="797979"/>
                </a:solidFill>
                <a:latin typeface="PT Serif"/>
              </a:rPr>
              <a:t>										Thank you for listening</a:t>
            </a:r>
            <a:endParaRPr lang="en-US" sz="2400" i="1" dirty="0">
              <a:solidFill>
                <a:srgbClr val="797979"/>
              </a:solidFill>
              <a:latin typeface="PT Serif"/>
            </a:endParaRPr>
          </a:p>
        </p:txBody>
      </p:sp>
    </p:spTree>
    <p:extLst>
      <p:ext uri="{BB962C8B-B14F-4D97-AF65-F5344CB8AC3E}">
        <p14:creationId xmlns:p14="http://schemas.microsoft.com/office/powerpoint/2010/main" val="1655515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FE20010-90C8-47E8-AAFB-52560CED4AED}"/>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8259B186-A19F-4495-9D77-870BC8FA8BD2}"/>
              </a:ext>
            </a:extLst>
          </p:cNvPr>
          <p:cNvSpPr>
            <a:spLocks noGrp="1"/>
          </p:cNvSpPr>
          <p:nvPr>
            <p:ph type="sldNum" sz="quarter" idx="12"/>
          </p:nvPr>
        </p:nvSpPr>
        <p:spPr/>
        <p:txBody>
          <a:bodyPr/>
          <a:lstStyle/>
          <a:p>
            <a:fld id="{48F63A3B-78C7-47BE-AE5E-E10140E04643}" type="slidenum">
              <a:rPr lang="en-US" smtClean="0"/>
              <a:t>3</a:t>
            </a:fld>
            <a:endParaRPr lang="en-US" dirty="0"/>
          </a:p>
        </p:txBody>
      </p:sp>
      <p:sp>
        <p:nvSpPr>
          <p:cNvPr id="4" name="標題 3">
            <a:extLst>
              <a:ext uri="{FF2B5EF4-FFF2-40B4-BE49-F238E27FC236}">
                <a16:creationId xmlns:a16="http://schemas.microsoft.com/office/drawing/2014/main" id="{11948A67-67AD-4621-9049-002C7DA750E3}"/>
              </a:ext>
            </a:extLst>
          </p:cNvPr>
          <p:cNvSpPr>
            <a:spLocks noGrp="1"/>
          </p:cNvSpPr>
          <p:nvPr>
            <p:ph type="title"/>
          </p:nvPr>
        </p:nvSpPr>
        <p:spPr/>
        <p:txBody>
          <a:bodyPr/>
          <a:lstStyle/>
          <a:p>
            <a:r>
              <a:rPr lang="en-US" altLang="zh-HK" dirty="0">
                <a:latin typeface="Arial" panose="020B0604020202020204" pitchFamily="34" charset="0"/>
                <a:cs typeface="Arial" panose="020B0604020202020204" pitchFamily="34" charset="0"/>
              </a:rPr>
              <a:t>Motivation</a:t>
            </a:r>
            <a:endParaRPr lang="en-US" dirty="0"/>
          </a:p>
        </p:txBody>
      </p:sp>
      <p:sp>
        <p:nvSpPr>
          <p:cNvPr id="5" name="内容占位符 1">
            <a:extLst>
              <a:ext uri="{FF2B5EF4-FFF2-40B4-BE49-F238E27FC236}">
                <a16:creationId xmlns:a16="http://schemas.microsoft.com/office/drawing/2014/main" id="{65BE2A49-8349-46EA-BC3A-166321DE8BFF}"/>
              </a:ext>
            </a:extLst>
          </p:cNvPr>
          <p:cNvSpPr txBox="1">
            <a:spLocks/>
          </p:cNvSpPr>
          <p:nvPr/>
        </p:nvSpPr>
        <p:spPr>
          <a:xfrm>
            <a:off x="858716" y="2487797"/>
            <a:ext cx="7886700" cy="7062054"/>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CN" sz="3200" dirty="0"/>
              <a:t>The Earth is surrounded by tens of thousands of sizeable chunks of debris orbiting at very high speeds</a:t>
            </a:r>
          </a:p>
          <a:p>
            <a:r>
              <a:rPr lang="en-US" altLang="zh-CN" sz="3200" dirty="0"/>
              <a:t>Add to these larger pieces debris an estimated hundreds of thousands of sub-centimeter-sized artificial particles</a:t>
            </a:r>
          </a:p>
          <a:p>
            <a:r>
              <a:rPr lang="en-US" altLang="zh-CN" sz="3200" dirty="0"/>
              <a:t>A source for potential disaster—for while these small particles may not seem imposing, they can present a serious threat to functional spacecraft.</a:t>
            </a:r>
          </a:p>
        </p:txBody>
      </p:sp>
      <p:sp>
        <p:nvSpPr>
          <p:cNvPr id="6" name="文本框 2">
            <a:extLst>
              <a:ext uri="{FF2B5EF4-FFF2-40B4-BE49-F238E27FC236}">
                <a16:creationId xmlns:a16="http://schemas.microsoft.com/office/drawing/2014/main" id="{5A255226-381E-40CB-8ADD-044370AFCCC2}"/>
              </a:ext>
            </a:extLst>
          </p:cNvPr>
          <p:cNvSpPr txBox="1"/>
          <p:nvPr/>
        </p:nvSpPr>
        <p:spPr>
          <a:xfrm>
            <a:off x="10232168" y="8439880"/>
            <a:ext cx="6166072" cy="646331"/>
          </a:xfrm>
          <a:prstGeom prst="rect">
            <a:avLst/>
          </a:prstGeom>
          <a:noFill/>
        </p:spPr>
        <p:txBody>
          <a:bodyPr wrap="square" rtlCol="0">
            <a:spAutoFit/>
          </a:bodyPr>
          <a:lstStyle/>
          <a:p>
            <a:pPr fontAlgn="base"/>
            <a:r>
              <a:rPr lang="en-US" altLang="zh-CN" i="1" dirty="0"/>
              <a:t>Tracked space debris in 1963 and fifty years later in 2013. </a:t>
            </a:r>
          </a:p>
          <a:p>
            <a:pPr fontAlgn="base"/>
            <a:r>
              <a:rPr lang="en-US" altLang="zh-CN" i="1" dirty="0"/>
              <a:t>Image credit: NASA</a:t>
            </a:r>
            <a:endParaRPr lang="zh-CN" altLang="en-US" i="1" dirty="0"/>
          </a:p>
        </p:txBody>
      </p:sp>
      <p:pic>
        <p:nvPicPr>
          <p:cNvPr id="7" name="Picture 8" descr="https://i.kinja-img.com/gawker-media/image/upload/mbdpm9uoyz08eirzn6fw.jpg">
            <a:extLst>
              <a:ext uri="{FF2B5EF4-FFF2-40B4-BE49-F238E27FC236}">
                <a16:creationId xmlns:a16="http://schemas.microsoft.com/office/drawing/2014/main" id="{2BEA3E5B-91EE-4F76-A3B3-03E811376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115" y="3248910"/>
            <a:ext cx="8660179" cy="4413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207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EF97A45-FABB-4946-8F55-CC82411496FF}"/>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2110650B-0850-4C1B-8CEF-C820AA0D6784}"/>
              </a:ext>
            </a:extLst>
          </p:cNvPr>
          <p:cNvSpPr>
            <a:spLocks noGrp="1"/>
          </p:cNvSpPr>
          <p:nvPr>
            <p:ph type="sldNum" sz="quarter" idx="12"/>
          </p:nvPr>
        </p:nvSpPr>
        <p:spPr/>
        <p:txBody>
          <a:bodyPr/>
          <a:lstStyle/>
          <a:p>
            <a:fld id="{48F63A3B-78C7-47BE-AE5E-E10140E04643}" type="slidenum">
              <a:rPr lang="en-US" smtClean="0"/>
              <a:t>4</a:t>
            </a:fld>
            <a:endParaRPr lang="en-US" dirty="0"/>
          </a:p>
        </p:txBody>
      </p:sp>
      <p:sp>
        <p:nvSpPr>
          <p:cNvPr id="4" name="標題 3">
            <a:extLst>
              <a:ext uri="{FF2B5EF4-FFF2-40B4-BE49-F238E27FC236}">
                <a16:creationId xmlns:a16="http://schemas.microsoft.com/office/drawing/2014/main" id="{A3AEB599-1238-4158-A95F-B9ACCFB959AD}"/>
              </a:ext>
            </a:extLst>
          </p:cNvPr>
          <p:cNvSpPr>
            <a:spLocks noGrp="1"/>
          </p:cNvSpPr>
          <p:nvPr>
            <p:ph type="title"/>
          </p:nvPr>
        </p:nvSpPr>
        <p:spPr/>
        <p:txBody>
          <a:bodyPr/>
          <a:lstStyle/>
          <a:p>
            <a:r>
              <a:rPr lang="en-US" altLang="zh-HK" dirty="0">
                <a:latin typeface="Arial" panose="020B0604020202020204" pitchFamily="34" charset="0"/>
                <a:cs typeface="Arial" panose="020B0604020202020204" pitchFamily="34" charset="0"/>
              </a:rPr>
              <a:t>Motivation</a:t>
            </a:r>
            <a:endParaRPr lang="en-US" dirty="0"/>
          </a:p>
        </p:txBody>
      </p:sp>
      <p:pic>
        <p:nvPicPr>
          <p:cNvPr id="5" name="Picture 2" descr="https://i.kinja-img.com/gawker-media/image/upload/yecmzhpi70akxqqevo0w.jpg">
            <a:extLst>
              <a:ext uri="{FF2B5EF4-FFF2-40B4-BE49-F238E27FC236}">
                <a16:creationId xmlns:a16="http://schemas.microsoft.com/office/drawing/2014/main" id="{D5A5BCF9-143E-4C67-A430-75441B22C4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84329" y="3813650"/>
            <a:ext cx="7650480" cy="541629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12">
            <a:extLst>
              <a:ext uri="{FF2B5EF4-FFF2-40B4-BE49-F238E27FC236}">
                <a16:creationId xmlns:a16="http://schemas.microsoft.com/office/drawing/2014/main" id="{91009D26-757A-4CA4-B453-91496D1A49BD}"/>
              </a:ext>
            </a:extLst>
          </p:cNvPr>
          <p:cNvSpPr txBox="1"/>
          <p:nvPr/>
        </p:nvSpPr>
        <p:spPr>
          <a:xfrm>
            <a:off x="1024822" y="2678073"/>
            <a:ext cx="7884212" cy="2862322"/>
          </a:xfrm>
          <a:prstGeom prst="rect">
            <a:avLst/>
          </a:prstGeom>
          <a:noFill/>
        </p:spPr>
        <p:txBody>
          <a:bodyPr wrap="square" rtlCol="0">
            <a:spAutoFit/>
          </a:bodyPr>
          <a:lstStyle/>
          <a:p>
            <a:r>
              <a:rPr lang="en-US" altLang="zh-CN" sz="4000" dirty="0">
                <a:latin typeface="Rockwell" panose="02060603020205020403" pitchFamily="18" charset="0"/>
              </a:rPr>
              <a:t>Debris Kind:</a:t>
            </a:r>
          </a:p>
          <a:p>
            <a:pPr marL="800100" lvl="1" indent="-342900">
              <a:buFont typeface="+mj-lt"/>
              <a:buAutoNum type="arabicPeriod"/>
            </a:pPr>
            <a:r>
              <a:rPr lang="en-US" altLang="zh-CN" sz="2800" dirty="0">
                <a:latin typeface="Rockwell" panose="02060603020205020403" pitchFamily="18" charset="0"/>
              </a:rPr>
              <a:t>Fragmentation Debris</a:t>
            </a:r>
          </a:p>
          <a:p>
            <a:pPr marL="800100" lvl="1" indent="-342900">
              <a:buFont typeface="+mj-lt"/>
              <a:buAutoNum type="arabicPeriod"/>
            </a:pPr>
            <a:r>
              <a:rPr lang="en-US" altLang="zh-CN" sz="2800" dirty="0">
                <a:latin typeface="Rockwell" panose="02060603020205020403" pitchFamily="18" charset="0"/>
              </a:rPr>
              <a:t>Spacecraft</a:t>
            </a:r>
          </a:p>
          <a:p>
            <a:pPr marL="800100" lvl="1" indent="-342900">
              <a:buFont typeface="+mj-lt"/>
              <a:buAutoNum type="arabicPeriod"/>
            </a:pPr>
            <a:r>
              <a:rPr lang="en-US" altLang="zh-CN" sz="2800" dirty="0">
                <a:latin typeface="Rockwell" panose="02060603020205020403" pitchFamily="18" charset="0"/>
              </a:rPr>
              <a:t>Mission-related Debris</a:t>
            </a:r>
          </a:p>
          <a:p>
            <a:pPr marL="800100" lvl="1" indent="-342900">
              <a:buFont typeface="+mj-lt"/>
              <a:buAutoNum type="arabicPeriod"/>
            </a:pPr>
            <a:r>
              <a:rPr lang="en-US" altLang="zh-CN" sz="2800" dirty="0">
                <a:latin typeface="Rockwell" panose="02060603020205020403" pitchFamily="18" charset="0"/>
              </a:rPr>
              <a:t>Rocket Bodies</a:t>
            </a:r>
          </a:p>
          <a:p>
            <a:pPr marL="800100" lvl="1" indent="-342900">
              <a:buFont typeface="+mj-lt"/>
              <a:buAutoNum type="arabicPeriod"/>
            </a:pPr>
            <a:r>
              <a:rPr lang="en-US" altLang="zh-CN" sz="2800" dirty="0">
                <a:latin typeface="Rockwell" panose="02060603020205020403" pitchFamily="18" charset="0"/>
              </a:rPr>
              <a:t>Other sources</a:t>
            </a:r>
          </a:p>
        </p:txBody>
      </p:sp>
      <p:sp>
        <p:nvSpPr>
          <p:cNvPr id="8" name="文本框 13">
            <a:extLst>
              <a:ext uri="{FF2B5EF4-FFF2-40B4-BE49-F238E27FC236}">
                <a16:creationId xmlns:a16="http://schemas.microsoft.com/office/drawing/2014/main" id="{7341C60A-B152-4F0E-84B5-2CD5553257EB}"/>
              </a:ext>
            </a:extLst>
          </p:cNvPr>
          <p:cNvSpPr txBox="1"/>
          <p:nvPr/>
        </p:nvSpPr>
        <p:spPr>
          <a:xfrm>
            <a:off x="10576618" y="2678073"/>
            <a:ext cx="5865901" cy="830997"/>
          </a:xfrm>
          <a:prstGeom prst="rect">
            <a:avLst/>
          </a:prstGeom>
          <a:noFill/>
        </p:spPr>
        <p:txBody>
          <a:bodyPr wrap="none" rtlCol="0">
            <a:spAutoFit/>
          </a:bodyPr>
          <a:lstStyle/>
          <a:p>
            <a:r>
              <a:rPr lang="en-US" altLang="zh-CN" sz="2400" i="1" dirty="0"/>
              <a:t>Debris changing trend over nearly 60 years</a:t>
            </a:r>
          </a:p>
          <a:p>
            <a:r>
              <a:rPr lang="en-US" altLang="zh-CN" sz="2400" i="1" dirty="0"/>
              <a:t>						——From 1957 to 2013</a:t>
            </a:r>
            <a:endParaRPr lang="zh-CN" altLang="en-US" sz="2400" i="1" dirty="0"/>
          </a:p>
        </p:txBody>
      </p:sp>
      <p:sp>
        <p:nvSpPr>
          <p:cNvPr id="9" name="文本框 14">
            <a:extLst>
              <a:ext uri="{FF2B5EF4-FFF2-40B4-BE49-F238E27FC236}">
                <a16:creationId xmlns:a16="http://schemas.microsoft.com/office/drawing/2014/main" id="{8F6A080C-7C51-4DDA-90AB-00B4A1014188}"/>
              </a:ext>
            </a:extLst>
          </p:cNvPr>
          <p:cNvSpPr txBox="1"/>
          <p:nvPr/>
        </p:nvSpPr>
        <p:spPr>
          <a:xfrm>
            <a:off x="872141" y="6629519"/>
            <a:ext cx="8189573" cy="1815882"/>
          </a:xfrm>
          <a:prstGeom prst="rect">
            <a:avLst/>
          </a:prstGeom>
          <a:noFill/>
        </p:spPr>
        <p:txBody>
          <a:bodyPr wrap="square" rtlCol="0">
            <a:spAutoFit/>
          </a:bodyPr>
          <a:lstStyle/>
          <a:p>
            <a:r>
              <a:rPr lang="en-US" altLang="zh-CN" sz="3200" i="1" dirty="0"/>
              <a:t>	“Since 2002 ,The growth(of space debris) has entered into the more feared </a:t>
            </a:r>
            <a:r>
              <a:rPr lang="en-US" altLang="zh-CN" sz="3200" i="1" u="sng" dirty="0"/>
              <a:t>exponential</a:t>
            </a:r>
            <a:r>
              <a:rPr lang="en-US" altLang="zh-CN" sz="3200" i="1" dirty="0"/>
              <a:t> trend.”</a:t>
            </a:r>
          </a:p>
          <a:p>
            <a:endParaRPr lang="en-US" altLang="zh-CN" sz="2400" i="1" dirty="0"/>
          </a:p>
          <a:p>
            <a:r>
              <a:rPr lang="en-US" altLang="zh-CN" sz="2400" i="1" dirty="0"/>
              <a:t>						——</a:t>
            </a:r>
            <a:r>
              <a:rPr lang="en-US" altLang="zh-CN" sz="2400" dirty="0"/>
              <a:t>Donald Kessler:</a:t>
            </a:r>
            <a:r>
              <a:rPr lang="zh-CN" altLang="en-US" sz="2400" dirty="0"/>
              <a:t> </a:t>
            </a:r>
            <a:r>
              <a:rPr lang="en-US" altLang="zh-CN" sz="2400" dirty="0"/>
              <a:t>former NASA scientist </a:t>
            </a:r>
            <a:endParaRPr lang="zh-CN" altLang="en-US" sz="2400" i="1" dirty="0"/>
          </a:p>
        </p:txBody>
      </p:sp>
    </p:spTree>
    <p:extLst>
      <p:ext uri="{BB962C8B-B14F-4D97-AF65-F5344CB8AC3E}">
        <p14:creationId xmlns:p14="http://schemas.microsoft.com/office/powerpoint/2010/main" val="2764162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32A9011-BD8C-483B-964D-3564A211BA1B}"/>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E9A4A235-D753-4733-B825-CAC725512157}"/>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4" name="標題 3">
            <a:extLst>
              <a:ext uri="{FF2B5EF4-FFF2-40B4-BE49-F238E27FC236}">
                <a16:creationId xmlns:a16="http://schemas.microsoft.com/office/drawing/2014/main" id="{5D25AC02-1B8A-4E22-AC1C-D1AB6E5E0CA1}"/>
              </a:ext>
            </a:extLst>
          </p:cNvPr>
          <p:cNvSpPr>
            <a:spLocks noGrp="1"/>
          </p:cNvSpPr>
          <p:nvPr>
            <p:ph type="title"/>
          </p:nvPr>
        </p:nvSpPr>
        <p:spPr/>
        <p:txBody>
          <a:bodyPr/>
          <a:lstStyle/>
          <a:p>
            <a:r>
              <a:rPr lang="en-US" altLang="zh-HK" dirty="0">
                <a:latin typeface="Arial" panose="020B0604020202020204" pitchFamily="34" charset="0"/>
                <a:cs typeface="Arial" panose="020B0604020202020204" pitchFamily="34" charset="0"/>
              </a:rPr>
              <a:t>Motivation</a:t>
            </a:r>
            <a:endParaRPr lang="en-US" dirty="0"/>
          </a:p>
        </p:txBody>
      </p:sp>
      <p:sp>
        <p:nvSpPr>
          <p:cNvPr id="5" name="内容占位符 1">
            <a:extLst>
              <a:ext uri="{FF2B5EF4-FFF2-40B4-BE49-F238E27FC236}">
                <a16:creationId xmlns:a16="http://schemas.microsoft.com/office/drawing/2014/main" id="{A661D691-E06A-4F24-BE12-35FAB15FCEF4}"/>
              </a:ext>
            </a:extLst>
          </p:cNvPr>
          <p:cNvSpPr txBox="1">
            <a:spLocks/>
          </p:cNvSpPr>
          <p:nvPr/>
        </p:nvSpPr>
        <p:spPr>
          <a:xfrm>
            <a:off x="1074681" y="2202215"/>
            <a:ext cx="15773400" cy="6527007"/>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CN" dirty="0"/>
              <a:t>Actively Removing Space Debris</a:t>
            </a:r>
            <a:endParaRPr lang="zh-CN" altLang="en-US" dirty="0"/>
          </a:p>
        </p:txBody>
      </p:sp>
      <p:pic>
        <p:nvPicPr>
          <p:cNvPr id="6" name="Picture 2" descr="https://icdn4.digitaltrends.com/image/space-junk2-640x427-c-2-720x480-c.jpg">
            <a:extLst>
              <a:ext uri="{FF2B5EF4-FFF2-40B4-BE49-F238E27FC236}">
                <a16:creationId xmlns:a16="http://schemas.microsoft.com/office/drawing/2014/main" id="{509123DB-14FC-4685-B5C9-DA16766AA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3486582"/>
            <a:ext cx="6897304" cy="45982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icdn5.digitaltrends.com/image/concept_for_future_deorbit_mission-640x427-c-2-720x480-c.png">
            <a:extLst>
              <a:ext uri="{FF2B5EF4-FFF2-40B4-BE49-F238E27FC236}">
                <a16:creationId xmlns:a16="http://schemas.microsoft.com/office/drawing/2014/main" id="{9A8FF1C9-AF14-47A8-9A2A-F402E2A76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2090" y="2202215"/>
            <a:ext cx="5818505" cy="38790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icdn6.digitaltrends.com/image/sling-sat_removing_space_debris-2-720x480-c.png">
            <a:extLst>
              <a:ext uri="{FF2B5EF4-FFF2-40B4-BE49-F238E27FC236}">
                <a16:creationId xmlns:a16="http://schemas.microsoft.com/office/drawing/2014/main" id="{D19410C7-0F4C-4DD3-83D1-D34BDDAAA0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2885" y="6742510"/>
            <a:ext cx="4889463" cy="325964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2">
            <a:extLst>
              <a:ext uri="{FF2B5EF4-FFF2-40B4-BE49-F238E27FC236}">
                <a16:creationId xmlns:a16="http://schemas.microsoft.com/office/drawing/2014/main" id="{248B0C9E-BFAD-42C0-A43C-76BF4783DDA5}"/>
              </a:ext>
            </a:extLst>
          </p:cNvPr>
          <p:cNvSpPr txBox="1"/>
          <p:nvPr/>
        </p:nvSpPr>
        <p:spPr>
          <a:xfrm>
            <a:off x="1257300" y="8548185"/>
            <a:ext cx="7255635" cy="369332"/>
          </a:xfrm>
          <a:prstGeom prst="rect">
            <a:avLst/>
          </a:prstGeom>
          <a:noFill/>
        </p:spPr>
        <p:txBody>
          <a:bodyPr wrap="square" rtlCol="0">
            <a:spAutoFit/>
          </a:bodyPr>
          <a:lstStyle/>
          <a:p>
            <a:pPr fontAlgn="base"/>
            <a:r>
              <a:rPr lang="en-US" altLang="zh-CN" dirty="0"/>
              <a:t>Artist's rendition of the JAXA space debris collection mission. Credit: JAXA</a:t>
            </a:r>
            <a:endParaRPr lang="zh-CN" altLang="en-US" dirty="0"/>
          </a:p>
        </p:txBody>
      </p:sp>
      <p:sp>
        <p:nvSpPr>
          <p:cNvPr id="10" name="文本框 3">
            <a:extLst>
              <a:ext uri="{FF2B5EF4-FFF2-40B4-BE49-F238E27FC236}">
                <a16:creationId xmlns:a16="http://schemas.microsoft.com/office/drawing/2014/main" id="{4C7A9019-C3C1-484F-A822-B407D0EBE6BC}"/>
              </a:ext>
            </a:extLst>
          </p:cNvPr>
          <p:cNvSpPr txBox="1"/>
          <p:nvPr/>
        </p:nvSpPr>
        <p:spPr>
          <a:xfrm>
            <a:off x="12156941" y="6234384"/>
            <a:ext cx="6507307" cy="369332"/>
          </a:xfrm>
          <a:prstGeom prst="rect">
            <a:avLst/>
          </a:prstGeom>
          <a:noFill/>
        </p:spPr>
        <p:txBody>
          <a:bodyPr wrap="square" rtlCol="0">
            <a:spAutoFit/>
          </a:bodyPr>
          <a:lstStyle/>
          <a:p>
            <a:r>
              <a:rPr lang="en-US" altLang="zh-CN" dirty="0"/>
              <a:t> ESA's e.Deorbit space debris collection mission. Credit: ESA</a:t>
            </a:r>
            <a:endParaRPr lang="zh-CN" altLang="en-US" dirty="0"/>
          </a:p>
        </p:txBody>
      </p:sp>
      <p:sp>
        <p:nvSpPr>
          <p:cNvPr id="11" name="文本框 5">
            <a:extLst>
              <a:ext uri="{FF2B5EF4-FFF2-40B4-BE49-F238E27FC236}">
                <a16:creationId xmlns:a16="http://schemas.microsoft.com/office/drawing/2014/main" id="{7F0335CB-BBDD-42F1-B544-4A1899969B37}"/>
              </a:ext>
            </a:extLst>
          </p:cNvPr>
          <p:cNvSpPr txBox="1"/>
          <p:nvPr/>
        </p:nvSpPr>
        <p:spPr>
          <a:xfrm>
            <a:off x="15016766" y="8454885"/>
            <a:ext cx="3208675" cy="923330"/>
          </a:xfrm>
          <a:prstGeom prst="rect">
            <a:avLst/>
          </a:prstGeom>
          <a:noFill/>
        </p:spPr>
        <p:txBody>
          <a:bodyPr wrap="square" rtlCol="0">
            <a:spAutoFit/>
          </a:bodyPr>
          <a:lstStyle/>
          <a:p>
            <a:r>
              <a:rPr lang="en-US" altLang="zh-CN" dirty="0"/>
              <a:t>A space debris removal satellite, dubbed Sling-Sat, designed at Texas A&amp;M University.</a:t>
            </a:r>
            <a:endParaRPr lang="zh-CN" altLang="en-US" dirty="0"/>
          </a:p>
        </p:txBody>
      </p:sp>
    </p:spTree>
    <p:extLst>
      <p:ext uri="{BB962C8B-B14F-4D97-AF65-F5344CB8AC3E}">
        <p14:creationId xmlns:p14="http://schemas.microsoft.com/office/powerpoint/2010/main" val="448521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C62F3B0-4050-4008-8C60-E1C116529B90}"/>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D72B2089-6CAF-43D9-8590-22A51EED37F7}"/>
              </a:ext>
            </a:extLst>
          </p:cNvPr>
          <p:cNvSpPr>
            <a:spLocks noGrp="1"/>
          </p:cNvSpPr>
          <p:nvPr>
            <p:ph type="sldNum" sz="quarter" idx="12"/>
          </p:nvPr>
        </p:nvSpPr>
        <p:spPr/>
        <p:txBody>
          <a:bodyPr/>
          <a:lstStyle/>
          <a:p>
            <a:fld id="{48F63A3B-78C7-47BE-AE5E-E10140E04643}" type="slidenum">
              <a:rPr lang="en-US" smtClean="0"/>
              <a:t>6</a:t>
            </a:fld>
            <a:endParaRPr lang="en-US" dirty="0"/>
          </a:p>
        </p:txBody>
      </p:sp>
      <p:sp>
        <p:nvSpPr>
          <p:cNvPr id="4" name="標題 3">
            <a:extLst>
              <a:ext uri="{FF2B5EF4-FFF2-40B4-BE49-F238E27FC236}">
                <a16:creationId xmlns:a16="http://schemas.microsoft.com/office/drawing/2014/main" id="{EFACA33B-ED2D-4C7B-8606-7D329E4AE070}"/>
              </a:ext>
            </a:extLst>
          </p:cNvPr>
          <p:cNvSpPr>
            <a:spLocks noGrp="1"/>
          </p:cNvSpPr>
          <p:nvPr>
            <p:ph type="title"/>
          </p:nvPr>
        </p:nvSpPr>
        <p:spPr>
          <a:xfrm>
            <a:off x="2246856" y="334746"/>
            <a:ext cx="11431566" cy="1180903"/>
          </a:xfrm>
        </p:spPr>
        <p:txBody>
          <a:bodyPr>
            <a:normAutofit/>
          </a:bodyPr>
          <a:lstStyle/>
          <a:p>
            <a:r>
              <a:rPr lang="en-US" altLang="zh-HK" b="1" dirty="0">
                <a:cs typeface="Arial" panose="020B0604020202020204" pitchFamily="34" charset="0"/>
              </a:rPr>
              <a:t>Literature Review </a:t>
            </a:r>
            <a:endParaRPr lang="en-US" dirty="0"/>
          </a:p>
        </p:txBody>
      </p:sp>
      <p:sp>
        <p:nvSpPr>
          <p:cNvPr id="8" name="内容占位符 1">
            <a:extLst>
              <a:ext uri="{FF2B5EF4-FFF2-40B4-BE49-F238E27FC236}">
                <a16:creationId xmlns:a16="http://schemas.microsoft.com/office/drawing/2014/main" id="{29013717-3A73-4AFE-B32C-5D6E186AF4FF}"/>
              </a:ext>
            </a:extLst>
          </p:cNvPr>
          <p:cNvSpPr txBox="1">
            <a:spLocks/>
          </p:cNvSpPr>
          <p:nvPr/>
        </p:nvSpPr>
        <p:spPr>
          <a:xfrm>
            <a:off x="1257300" y="2738438"/>
            <a:ext cx="14836140" cy="6527007"/>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CN" sz="3600" dirty="0" err="1"/>
              <a:t>Hovell</a:t>
            </a:r>
            <a:r>
              <a:rPr lang="en-US" altLang="zh-CN" sz="3600" dirty="0"/>
              <a:t>, K., &amp; Ulrich, S. (2017). Experimental Validation for Tethered Capture of Spinning Space Debris. In </a:t>
            </a:r>
            <a:r>
              <a:rPr lang="en-US" altLang="zh-CN" sz="3600" i="1" dirty="0"/>
              <a:t>AIAA Guidance, Navigation, and Control Conference</a:t>
            </a:r>
            <a:r>
              <a:rPr lang="en-US" altLang="zh-CN" sz="3600" dirty="0"/>
              <a:t> (p. 1049).</a:t>
            </a:r>
          </a:p>
          <a:p>
            <a:r>
              <a:rPr lang="en-US" altLang="zh-CN" sz="3600" dirty="0"/>
              <a:t>Operating state:3-degree freedom of motion, X Y and rotation</a:t>
            </a:r>
          </a:p>
          <a:p>
            <a:r>
              <a:rPr lang="en-US" altLang="zh-CN" sz="3600" dirty="0"/>
              <a:t>New configuration idea: Sub-tether configuration</a:t>
            </a:r>
          </a:p>
          <a:p>
            <a:r>
              <a:rPr lang="en-US" altLang="zh-CN" sz="3600" dirty="0"/>
              <a:t>Key physical quantities: Target tether angle ; Target angular rate; Total angular momentum</a:t>
            </a:r>
          </a:p>
          <a:p>
            <a:r>
              <a:rPr lang="en-US" altLang="zh-CN" sz="3600" dirty="0"/>
              <a:t>Goal: Decrease all the key physical quantities much quicker to make space debris deorbit practically  </a:t>
            </a:r>
          </a:p>
          <a:p>
            <a:endParaRPr lang="en-US" altLang="zh-CN" sz="3600" dirty="0"/>
          </a:p>
          <a:p>
            <a:endParaRPr lang="zh-CN" altLang="en-US" sz="3600" dirty="0"/>
          </a:p>
        </p:txBody>
      </p:sp>
      <p:pic>
        <p:nvPicPr>
          <p:cNvPr id="9" name="内容占位符 2">
            <a:extLst>
              <a:ext uri="{FF2B5EF4-FFF2-40B4-BE49-F238E27FC236}">
                <a16:creationId xmlns:a16="http://schemas.microsoft.com/office/drawing/2014/main" id="{6A641146-11ED-443A-B6DA-8E6FE6C95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501" y="7766468"/>
            <a:ext cx="6945947" cy="2520532"/>
          </a:xfrm>
          <a:prstGeom prst="rect">
            <a:avLst/>
          </a:prstGeom>
        </p:spPr>
      </p:pic>
    </p:spTree>
    <p:extLst>
      <p:ext uri="{BB962C8B-B14F-4D97-AF65-F5344CB8AC3E}">
        <p14:creationId xmlns:p14="http://schemas.microsoft.com/office/powerpoint/2010/main" val="1391939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E841355-7646-4C55-A41C-56B37C6A4930}"/>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F51DD9BC-17FC-4F08-B49B-FC5149DAB9A9}"/>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4" name="標題 3">
            <a:extLst>
              <a:ext uri="{FF2B5EF4-FFF2-40B4-BE49-F238E27FC236}">
                <a16:creationId xmlns:a16="http://schemas.microsoft.com/office/drawing/2014/main" id="{149DC330-91AC-4CCE-AC37-246483A7EC75}"/>
              </a:ext>
            </a:extLst>
          </p:cNvPr>
          <p:cNvSpPr>
            <a:spLocks noGrp="1"/>
          </p:cNvSpPr>
          <p:nvPr>
            <p:ph type="title"/>
          </p:nvPr>
        </p:nvSpPr>
        <p:spPr/>
        <p:txBody>
          <a:bodyPr/>
          <a:lstStyle/>
          <a:p>
            <a:r>
              <a:rPr lang="en-US" altLang="zh-HK" b="1" dirty="0">
                <a:cs typeface="Arial" panose="020B0604020202020204" pitchFamily="34" charset="0"/>
              </a:rPr>
              <a:t>Literature Review </a:t>
            </a:r>
            <a:endParaRPr lang="en-US" dirty="0"/>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2C5F8326-BDEF-4E31-98B5-0059770484EC}"/>
                  </a:ext>
                </a:extLst>
              </p:cNvPr>
              <p:cNvSpPr txBox="1">
                <a:spLocks/>
              </p:cNvSpPr>
              <p:nvPr/>
            </p:nvSpPr>
            <p:spPr>
              <a:xfrm>
                <a:off x="1257300" y="2738438"/>
                <a:ext cx="15773400" cy="6527007"/>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t>Assumption</a:t>
                </a:r>
              </a:p>
              <a:p>
                <a:pPr marL="742950" indent="-742950">
                  <a:buFont typeface="+mj-lt"/>
                  <a:buAutoNum type="arabicPeriod"/>
                </a:pPr>
                <a:r>
                  <a:rPr lang="en-US" altLang="zh-CN" sz="2800" dirty="0"/>
                  <a:t>Massless tether; constant end-body mass, </a:t>
                </a:r>
                <a:r>
                  <a:rPr lang="en-US" altLang="zh-CN" sz="2800" dirty="0" err="1"/>
                  <a:t>visco</a:t>
                </a:r>
                <a:r>
                  <a:rPr lang="en-US" altLang="zh-CN" sz="2800" dirty="0"/>
                  <a:t>-elastic tether</a:t>
                </a:r>
              </a:p>
              <a:p>
                <a:pPr marL="742950" indent="-742950">
                  <a:buFont typeface="+mj-lt"/>
                  <a:buAutoNum type="arabicPeriod"/>
                </a:pPr>
                <a:endParaRPr lang="en-US" altLang="zh-CN" sz="2800" dirty="0"/>
              </a:p>
              <a:p>
                <a:pPr marL="742950" indent="-742950">
                  <a:buFont typeface="+mj-lt"/>
                  <a:buAutoNum type="arabicPeriod"/>
                </a:pPr>
                <a:r>
                  <a:rPr lang="en-US" altLang="zh-CN" sz="2800" dirty="0"/>
                  <a:t>3 Degree of Freedom, Planar Dynamics, for chaser and target</a:t>
                </a:r>
              </a:p>
              <a:p>
                <a:pPr lvl="1"/>
                <a:r>
                  <a:rPr lang="en-US" altLang="zh-CN" sz="2800" dirty="0"/>
                  <a:t>Translational motion along X axis and Y axis,  </a:t>
                </a:r>
                <a14:m>
                  <m:oMath xmlns:m="http://schemas.openxmlformats.org/officeDocument/2006/math">
                    <m:r>
                      <m:rPr>
                        <m:sty m:val="p"/>
                      </m:rPr>
                      <a:rPr lang="en-US" altLang="zh-CN" sz="2800" smtClean="0">
                        <a:latin typeface="Cambria Math" panose="02040503050406030204" pitchFamily="18" charset="0"/>
                      </a:rPr>
                      <m:t>z</m:t>
                    </m:r>
                    <m:r>
                      <a:rPr lang="en-US" altLang="zh-CN" sz="2800">
                        <a:latin typeface="Cambria Math" panose="02040503050406030204" pitchFamily="18" charset="0"/>
                      </a:rPr>
                      <m:t>=0</m:t>
                    </m:r>
                  </m:oMath>
                </a14:m>
                <a:endParaRPr lang="en-US" altLang="zh-CN" sz="2800" dirty="0"/>
              </a:p>
              <a:p>
                <a:pPr lvl="1"/>
                <a:r>
                  <a:rPr lang="en-US" altLang="zh-CN" sz="2800" dirty="0"/>
                  <a:t>Rotational motion about the Z axis,  </a:t>
                </a:r>
                <a14:m>
                  <m:oMath xmlns:m="http://schemas.openxmlformats.org/officeDocument/2006/math">
                    <m:sSub>
                      <m:sSubPr>
                        <m:ctrlPr>
                          <a:rPr lang="en-US" altLang="zh-CN" sz="2800" i="1" smtClean="0">
                            <a:latin typeface="Cambria Math" panose="02040503050406030204" pitchFamily="18" charset="0"/>
                          </a:rPr>
                        </m:ctrlPr>
                      </m:sSubPr>
                      <m:e>
                        <m:r>
                          <m:rPr>
                            <m:sty m:val="p"/>
                          </m:rPr>
                          <a:rPr lang="en-US" altLang="zh-CN" sz="2800" smtClean="0">
                            <a:latin typeface="Cambria Math" panose="02040503050406030204" pitchFamily="18" charset="0"/>
                          </a:rPr>
                          <m:t>w</m:t>
                        </m:r>
                      </m:e>
                      <m:sub>
                        <m:r>
                          <m:rPr>
                            <m:sty m:val="p"/>
                          </m:rPr>
                          <a:rPr lang="en-US" altLang="zh-CN" sz="2800" smtClean="0">
                            <a:latin typeface="Cambria Math" panose="02040503050406030204" pitchFamily="18" charset="0"/>
                          </a:rPr>
                          <m:t>x</m:t>
                        </m:r>
                      </m:sub>
                    </m:sSub>
                    <m:r>
                      <a:rPr lang="en-US" altLang="zh-CN" sz="2800" smtClean="0">
                        <a:latin typeface="Cambria Math" panose="02040503050406030204" pitchFamily="18" charset="0"/>
                      </a:rPr>
                      <m:t>=</m:t>
                    </m:r>
                    <m:sSub>
                      <m:sSubPr>
                        <m:ctrlPr>
                          <a:rPr lang="en-US" altLang="zh-CN" sz="2800" i="1" smtClean="0">
                            <a:latin typeface="Cambria Math" panose="02040503050406030204" pitchFamily="18" charset="0"/>
                          </a:rPr>
                        </m:ctrlPr>
                      </m:sSubPr>
                      <m:e>
                        <m:r>
                          <m:rPr>
                            <m:sty m:val="p"/>
                          </m:rPr>
                          <a:rPr lang="en-US" altLang="zh-CN" sz="2800" smtClean="0">
                            <a:latin typeface="Cambria Math" panose="02040503050406030204" pitchFamily="18" charset="0"/>
                          </a:rPr>
                          <m:t>w</m:t>
                        </m:r>
                      </m:e>
                      <m:sub>
                        <m:r>
                          <m:rPr>
                            <m:sty m:val="p"/>
                          </m:rPr>
                          <a:rPr lang="en-US" altLang="zh-CN" sz="2800" smtClean="0">
                            <a:latin typeface="Cambria Math" panose="02040503050406030204" pitchFamily="18" charset="0"/>
                          </a:rPr>
                          <m:t>y</m:t>
                        </m:r>
                      </m:sub>
                    </m:sSub>
                    <m:r>
                      <a:rPr lang="en-US" altLang="zh-CN" sz="2800" smtClean="0">
                        <a:latin typeface="Cambria Math" panose="02040503050406030204" pitchFamily="18" charset="0"/>
                      </a:rPr>
                      <m:t>=0</m:t>
                    </m:r>
                  </m:oMath>
                </a14:m>
                <a:endParaRPr lang="en-US" altLang="zh-CN" sz="2800" dirty="0"/>
              </a:p>
              <a:p>
                <a:pPr marL="685800" lvl="1" indent="0">
                  <a:buFont typeface="Arial" panose="020B0604020202020204" pitchFamily="34" charset="0"/>
                  <a:buNone/>
                </a:pPr>
                <a:endParaRPr lang="en-US" altLang="zh-CN" sz="2800" dirty="0"/>
              </a:p>
              <a:p>
                <a:pPr marL="742950" indent="-742950">
                  <a:buFont typeface="+mj-lt"/>
                  <a:buAutoNum type="arabicPeriod"/>
                </a:pPr>
                <a:r>
                  <a:rPr lang="en-US" altLang="zh-CN" sz="2800" dirty="0"/>
                  <a:t>No external forces applied to the center of mass of the whole tethered satellite system</a:t>
                </a:r>
              </a:p>
              <a:p>
                <a:pPr marL="742950" indent="-742950">
                  <a:buFont typeface="+mj-lt"/>
                  <a:buAutoNum type="arabicPeriod"/>
                </a:pPr>
                <a:endParaRPr lang="en-US" altLang="zh-CN" sz="2800" dirty="0"/>
              </a:p>
              <a:p>
                <a:pPr marL="742950" indent="-742950">
                  <a:buFont typeface="+mj-lt"/>
                  <a:buAutoNum type="arabicPeriod"/>
                </a:pPr>
                <a:r>
                  <a:rPr lang="en-US" altLang="zh-CN" sz="2800" dirty="0"/>
                  <a:t>The Inertia matrix is constant and the body frame of each of the end-masses is aligned with the principal axes of the end-masses</a:t>
                </a:r>
              </a:p>
              <a:p>
                <a:pPr marL="742950" indent="-742950">
                  <a:buFont typeface="+mj-lt"/>
                  <a:buAutoNum type="arabicPeriod"/>
                </a:pPr>
                <a:endParaRPr lang="en-US" altLang="zh-CN" dirty="0"/>
              </a:p>
              <a:p>
                <a:pPr marL="742950" indent="-742950">
                  <a:buFont typeface="+mj-lt"/>
                  <a:buAutoNum type="arabicPeriod"/>
                </a:pPr>
                <a:endParaRPr lang="en-US" altLang="zh-CN" dirty="0"/>
              </a:p>
              <a:p>
                <a:pPr marL="0" indent="0">
                  <a:buFont typeface="Arial" panose="020B0604020202020204" pitchFamily="34" charset="0"/>
                  <a:buNone/>
                </a:pPr>
                <a:endParaRPr lang="en-US" altLang="zh-CN" dirty="0"/>
              </a:p>
              <a:p>
                <a:pPr marL="1428750" lvl="1" indent="-742950">
                  <a:buFont typeface="+mj-lt"/>
                  <a:buAutoNum type="arabicPeriod"/>
                </a:pPr>
                <a:endParaRPr lang="en-US" altLang="zh-CN" dirty="0"/>
              </a:p>
              <a:p>
                <a:endParaRPr lang="en-US" altLang="zh-CN" dirty="0"/>
              </a:p>
              <a:p>
                <a:pPr marL="1371600" lvl="2"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a:p>
                <a:endParaRPr lang="zh-CN" altLang="en-US" dirty="0"/>
              </a:p>
            </p:txBody>
          </p:sp>
        </mc:Choice>
        <mc:Fallback xmlns="">
          <p:sp>
            <p:nvSpPr>
              <p:cNvPr id="5" name="内容占位符 1">
                <a:extLst>
                  <a:ext uri="{FF2B5EF4-FFF2-40B4-BE49-F238E27FC236}">
                    <a16:creationId xmlns:a16="http://schemas.microsoft.com/office/drawing/2014/main" id="{2C5F8326-BDEF-4E31-98B5-0059770484EC}"/>
                  </a:ext>
                </a:extLst>
              </p:cNvPr>
              <p:cNvSpPr txBox="1">
                <a:spLocks noRot="1" noChangeAspect="1" noMove="1" noResize="1" noEditPoints="1" noAdjustHandles="1" noChangeArrowheads="1" noChangeShapeType="1" noTextEdit="1"/>
              </p:cNvSpPr>
              <p:nvPr/>
            </p:nvSpPr>
            <p:spPr>
              <a:xfrm>
                <a:off x="1257300" y="2738438"/>
                <a:ext cx="15773400" cy="6527007"/>
              </a:xfrm>
              <a:prstGeom prst="rect">
                <a:avLst/>
              </a:prstGeom>
              <a:blipFill>
                <a:blip r:embed="rId2"/>
                <a:stretch>
                  <a:fillRect l="-1468" t="-2801"/>
                </a:stretch>
              </a:blipFill>
            </p:spPr>
            <p:txBody>
              <a:bodyPr/>
              <a:lstStyle/>
              <a:p>
                <a:r>
                  <a:rPr lang="en-US">
                    <a:noFill/>
                  </a:rPr>
                  <a:t> </a:t>
                </a:r>
              </a:p>
            </p:txBody>
          </p:sp>
        </mc:Fallback>
      </mc:AlternateContent>
    </p:spTree>
    <p:extLst>
      <p:ext uri="{BB962C8B-B14F-4D97-AF65-F5344CB8AC3E}">
        <p14:creationId xmlns:p14="http://schemas.microsoft.com/office/powerpoint/2010/main" val="1466613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2F01F57-6453-44CA-9DFA-048FED946FBD}"/>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62003A09-CBF9-4B83-8F26-E2A4E03696FF}"/>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4" name="標題 3">
            <a:extLst>
              <a:ext uri="{FF2B5EF4-FFF2-40B4-BE49-F238E27FC236}">
                <a16:creationId xmlns:a16="http://schemas.microsoft.com/office/drawing/2014/main" id="{34212A6E-491A-4A2A-BE8A-B7DE8E759ABA}"/>
              </a:ext>
            </a:extLst>
          </p:cNvPr>
          <p:cNvSpPr>
            <a:spLocks noGrp="1"/>
          </p:cNvSpPr>
          <p:nvPr>
            <p:ph type="title"/>
          </p:nvPr>
        </p:nvSpPr>
        <p:spPr/>
        <p:txBody>
          <a:bodyPr/>
          <a:lstStyle/>
          <a:p>
            <a:r>
              <a:rPr lang="en-US" altLang="zh-HK" b="1" dirty="0">
                <a:cs typeface="Arial" panose="020B0604020202020204" pitchFamily="34" charset="0"/>
              </a:rPr>
              <a:t>Literature Review </a:t>
            </a:r>
            <a:endParaRPr lang="en-US" dirty="0"/>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4C847C45-EBCF-4AAD-BA5A-81DD7F7C0FC5}"/>
                  </a:ext>
                </a:extLst>
              </p:cNvPr>
              <p:cNvSpPr txBox="1">
                <a:spLocks/>
              </p:cNvSpPr>
              <p:nvPr/>
            </p:nvSpPr>
            <p:spPr>
              <a:xfrm>
                <a:off x="1257300" y="2845118"/>
                <a:ext cx="12352020" cy="7441882"/>
              </a:xfrm>
              <a:prstGeom prst="rect">
                <a:avLst/>
              </a:prstGeom>
            </p:spPr>
            <p:txBody>
              <a:bodyPr>
                <a:normAutofit fontScale="92500" lnSpcReduction="10000"/>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CN" b="1" dirty="0"/>
                  <a:t>Reference frame </a:t>
                </a:r>
                <a:r>
                  <a:rPr lang="en-US" altLang="zh-CN" b="1" dirty="0" err="1"/>
                  <a:t>andCoordinate</a:t>
                </a:r>
                <a:r>
                  <a:rPr lang="en-US" altLang="zh-CN" b="1" dirty="0"/>
                  <a:t> system</a:t>
                </a:r>
              </a:p>
              <a:p>
                <a:pPr lvl="1"/>
                <a:r>
                  <a:rPr lang="en-US" altLang="zh-CN" dirty="0"/>
                  <a:t>Defined as right-handed system</a:t>
                </a:r>
              </a:p>
              <a:p>
                <a:pPr marL="1428750" lvl="1" indent="-742950">
                  <a:buFont typeface="+mj-lt"/>
                  <a:buAutoNum type="arabicPeriod"/>
                </a:pPr>
                <a:r>
                  <a:rPr lang="en-US" altLang="zh-CN" sz="2600" dirty="0">
                    <a:latin typeface="Rockwell" panose="02060603020205020403" pitchFamily="18" charset="0"/>
                  </a:rPr>
                  <a:t>Inertial reference frame	</a:t>
                </a:r>
                <a:r>
                  <a:rPr lang="en-US" sz="2600" i="1" dirty="0">
                    <a:solidFill>
                      <a:prstClr val="black"/>
                    </a:solidFill>
                    <a:latin typeface="Rockwell" panose="02060603020205020403" pitchFamily="18" charset="0"/>
                    <a:cs typeface="Courier New" panose="02070309020205020404" pitchFamily="49" charset="0"/>
                  </a:rPr>
                  <a:t>F</a:t>
                </a:r>
                <a:r>
                  <a:rPr lang="en-US" sz="2600" baseline="-25000" dirty="0">
                    <a:solidFill>
                      <a:prstClr val="black"/>
                    </a:solidFill>
                    <a:latin typeface="Rockwell" panose="02060603020205020403" pitchFamily="18" charset="0"/>
                    <a:cs typeface="Courier New" panose="02070309020205020404" pitchFamily="49" charset="0"/>
                  </a:rPr>
                  <a:t>I </a:t>
                </a:r>
                <a:r>
                  <a:rPr lang="en-US" altLang="zh-CN" sz="2600" dirty="0">
                    <a:latin typeface="Rockwell" panose="02060603020205020403" pitchFamily="18" charset="0"/>
                  </a:rPr>
                  <a:t>	</a:t>
                </a:r>
              </a:p>
              <a:p>
                <a:pPr lvl="2"/>
                <a:r>
                  <a:rPr lang="en-US" sz="2800" dirty="0">
                    <a:cs typeface="Courier New" panose="02070309020205020404" pitchFamily="49" charset="0"/>
                  </a:rPr>
                  <a:t>Reference inertial frame </a:t>
                </a:r>
                <a:r>
                  <a:rPr lang="en-US" sz="2800" i="1" dirty="0">
                    <a:cs typeface="Courier New" panose="02070309020205020404" pitchFamily="49" charset="0"/>
                  </a:rPr>
                  <a:t>F</a:t>
                </a:r>
                <a:r>
                  <a:rPr lang="en-US" sz="2800" baseline="-25000" dirty="0">
                    <a:cs typeface="Courier New" panose="02070309020205020404" pitchFamily="49" charset="0"/>
                  </a:rPr>
                  <a:t>I </a:t>
                </a:r>
                <a:r>
                  <a:rPr lang="en-US" sz="2800" dirty="0">
                    <a:cs typeface="Courier New" panose="02070309020205020404" pitchFamily="49" charset="0"/>
                  </a:rPr>
                  <a:t>Coordinates </a:t>
                </a:r>
                <a14:m>
                  <m:oMath xmlns:m="http://schemas.openxmlformats.org/officeDocument/2006/math">
                    <m:bar>
                      <m:barPr>
                        <m:pos m:val="top"/>
                        <m:ctrlPr>
                          <a:rPr lang="en-US" altLang="zh-CN" sz="2800" b="1" i="1" smtClean="0">
                            <a:latin typeface="Cambria Math" panose="02040503050406030204" pitchFamily="18" charset="0"/>
                          </a:rPr>
                        </m:ctrlPr>
                      </m:barPr>
                      <m:e>
                        <m:r>
                          <a:rPr lang="en-US" altLang="zh-CN" sz="2800" b="1" i="1">
                            <a:latin typeface="Cambria Math" panose="02040503050406030204" pitchFamily="18" charset="0"/>
                          </a:rPr>
                          <m:t>𝑰</m:t>
                        </m:r>
                      </m:e>
                    </m:bar>
                  </m:oMath>
                </a14:m>
                <a:r>
                  <a:rPr lang="en-US" altLang="zh-CN" sz="2800" b="1" dirty="0"/>
                  <a:t> </a:t>
                </a:r>
                <a:r>
                  <a:rPr lang="en-US" sz="2800" dirty="0">
                    <a:cs typeface="Courier New" panose="02070309020205020404" pitchFamily="49" charset="0"/>
                  </a:rPr>
                  <a:t>= [</a:t>
                </a:r>
                <a:r>
                  <a:rPr lang="en-US" sz="2800" i="1" dirty="0">
                    <a:cs typeface="Courier New" panose="02070309020205020404" pitchFamily="49" charset="0"/>
                  </a:rPr>
                  <a:t>I</a:t>
                </a:r>
                <a:r>
                  <a:rPr lang="en-US" sz="2800" baseline="-25000" dirty="0">
                    <a:cs typeface="Courier New" panose="02070309020205020404" pitchFamily="49" charset="0"/>
                  </a:rPr>
                  <a:t>x</a:t>
                </a:r>
                <a:r>
                  <a:rPr lang="en-US" sz="2800" dirty="0">
                    <a:cs typeface="Courier New" panose="02070309020205020404" pitchFamily="49" charset="0"/>
                  </a:rPr>
                  <a:t> , </a:t>
                </a:r>
                <a:r>
                  <a:rPr lang="en-US" sz="2800" i="1" dirty="0">
                    <a:cs typeface="Courier New" panose="02070309020205020404" pitchFamily="49" charset="0"/>
                  </a:rPr>
                  <a:t>I</a:t>
                </a:r>
                <a:r>
                  <a:rPr lang="en-US" sz="2800" baseline="-25000" dirty="0">
                    <a:cs typeface="Courier New" panose="02070309020205020404" pitchFamily="49" charset="0"/>
                  </a:rPr>
                  <a:t>y</a:t>
                </a:r>
                <a:r>
                  <a:rPr lang="en-US" sz="2800" dirty="0">
                    <a:cs typeface="Courier New" panose="02070309020205020404" pitchFamily="49" charset="0"/>
                  </a:rPr>
                  <a:t> ,</a:t>
                </a:r>
                <a:r>
                  <a:rPr lang="en-US" sz="2800" i="1" dirty="0">
                    <a:cs typeface="Courier New" panose="02070309020205020404" pitchFamily="49" charset="0"/>
                  </a:rPr>
                  <a:t> </a:t>
                </a:r>
                <a:r>
                  <a:rPr lang="en-US" sz="2800" i="1" dirty="0" err="1">
                    <a:cs typeface="Courier New" panose="02070309020205020404" pitchFamily="49" charset="0"/>
                  </a:rPr>
                  <a:t>I</a:t>
                </a:r>
                <a:r>
                  <a:rPr lang="en-US" sz="2800" baseline="-25000" dirty="0" err="1">
                    <a:cs typeface="Courier New" panose="02070309020205020404" pitchFamily="49" charset="0"/>
                  </a:rPr>
                  <a:t>z</a:t>
                </a:r>
                <a:r>
                  <a:rPr lang="en-US" sz="2800" dirty="0">
                    <a:cs typeface="Courier New" panose="02070309020205020404" pitchFamily="49" charset="0"/>
                  </a:rPr>
                  <a:t>]</a:t>
                </a:r>
                <a:endParaRPr lang="en-US" altLang="zh-CN" sz="2800" b="1" dirty="0"/>
              </a:p>
              <a:p>
                <a:pPr lvl="2"/>
                <a:r>
                  <a:rPr lang="en-US" altLang="zh-CN" sz="2800" dirty="0"/>
                  <a:t>Fixed, position of origin point and direction of x , y , z axis don’t change with time    </a:t>
                </a:r>
              </a:p>
              <a:p>
                <a:pPr marL="2114550" lvl="2" indent="-742950">
                  <a:buFont typeface="+mj-lt"/>
                  <a:buAutoNum type="arabicPeriod"/>
                </a:pPr>
                <a:endParaRPr lang="en-US" altLang="zh-CN" dirty="0"/>
              </a:p>
              <a:p>
                <a:pPr marL="1428750" lvl="1" indent="-742950">
                  <a:buFont typeface="+mj-lt"/>
                  <a:buAutoNum type="arabicPeriod"/>
                </a:pPr>
                <a:r>
                  <a:rPr lang="en-US" altLang="zh-CN" sz="2600" dirty="0">
                    <a:latin typeface="Rockwell" panose="02060603020205020403" pitchFamily="18" charset="0"/>
                  </a:rPr>
                  <a:t>Target body-fixed frame	</a:t>
                </a:r>
                <a:r>
                  <a:rPr lang="en-US" sz="2600" i="1" dirty="0">
                    <a:latin typeface="Rockwell" panose="02060603020205020403" pitchFamily="18" charset="0"/>
                    <a:cs typeface="Courier New" panose="02070309020205020404" pitchFamily="49" charset="0"/>
                  </a:rPr>
                  <a:t>F</a:t>
                </a:r>
                <a:r>
                  <a:rPr lang="en-US" sz="2600" baseline="-25000" dirty="0">
                    <a:latin typeface="Rockwell" panose="02060603020205020403" pitchFamily="18" charset="0"/>
                    <a:cs typeface="Courier New" panose="02070309020205020404" pitchFamily="49" charset="0"/>
                  </a:rPr>
                  <a:t>T</a:t>
                </a:r>
                <a:endParaRPr lang="en-US" altLang="zh-CN" sz="2600" b="1" i="1" dirty="0">
                  <a:latin typeface="Rockwell" panose="02060603020205020403" pitchFamily="18" charset="0"/>
                </a:endParaRPr>
              </a:p>
              <a:p>
                <a:pPr lvl="2"/>
                <a:r>
                  <a:rPr lang="en-US" sz="2800" dirty="0">
                    <a:cs typeface="Courier New" panose="02070309020205020404" pitchFamily="49" charset="0"/>
                  </a:rPr>
                  <a:t>Reference inertial frame </a:t>
                </a:r>
                <a:r>
                  <a:rPr lang="en-US" sz="2800" i="1" dirty="0">
                    <a:cs typeface="Courier New" panose="02070309020205020404" pitchFamily="49" charset="0"/>
                  </a:rPr>
                  <a:t>F</a:t>
                </a:r>
                <a:r>
                  <a:rPr lang="en-US" sz="2800" baseline="-25000" dirty="0">
                    <a:cs typeface="Courier New" panose="02070309020205020404" pitchFamily="49" charset="0"/>
                  </a:rPr>
                  <a:t>T </a:t>
                </a:r>
                <a:r>
                  <a:rPr lang="en-US" sz="2800" dirty="0">
                    <a:cs typeface="Courier New" panose="02070309020205020404" pitchFamily="49" charset="0"/>
                  </a:rPr>
                  <a:t>Coordinates </a:t>
                </a:r>
                <a14:m>
                  <m:oMath xmlns:m="http://schemas.openxmlformats.org/officeDocument/2006/math">
                    <m:bar>
                      <m:barPr>
                        <m:pos m:val="top"/>
                        <m:ctrlPr>
                          <a:rPr lang="en-US" altLang="zh-CN" sz="2800" b="1" i="1">
                            <a:latin typeface="Cambria Math" panose="02040503050406030204" pitchFamily="18" charset="0"/>
                          </a:rPr>
                        </m:ctrlPr>
                      </m:barPr>
                      <m:e>
                        <m:r>
                          <a:rPr lang="en-US" altLang="zh-CN" sz="2800" b="1" i="1">
                            <a:latin typeface="Cambria Math" panose="02040503050406030204" pitchFamily="18" charset="0"/>
                          </a:rPr>
                          <m:t>𝑻</m:t>
                        </m:r>
                      </m:e>
                    </m:bar>
                  </m:oMath>
                </a14:m>
                <a:r>
                  <a:rPr lang="en-US" altLang="zh-CN" sz="2800" dirty="0"/>
                  <a:t> </a:t>
                </a:r>
                <a:r>
                  <a:rPr lang="en-US" sz="2800" dirty="0">
                    <a:cs typeface="Courier New" panose="02070309020205020404" pitchFamily="49" charset="0"/>
                  </a:rPr>
                  <a:t>= [</a:t>
                </a:r>
                <a:r>
                  <a:rPr lang="en-US" sz="2800" i="1" dirty="0">
                    <a:cs typeface="Courier New" panose="02070309020205020404" pitchFamily="49" charset="0"/>
                  </a:rPr>
                  <a:t>T</a:t>
                </a:r>
                <a:r>
                  <a:rPr lang="en-US" sz="2800" baseline="-25000" dirty="0">
                    <a:cs typeface="Courier New" panose="02070309020205020404" pitchFamily="49" charset="0"/>
                  </a:rPr>
                  <a:t>x</a:t>
                </a:r>
                <a:r>
                  <a:rPr lang="en-US" sz="2800" dirty="0">
                    <a:cs typeface="Courier New" panose="02070309020205020404" pitchFamily="49" charset="0"/>
                  </a:rPr>
                  <a:t> , </a:t>
                </a:r>
                <a:r>
                  <a:rPr lang="en-US" sz="2800" i="1" dirty="0">
                    <a:cs typeface="Courier New" panose="02070309020205020404" pitchFamily="49" charset="0"/>
                  </a:rPr>
                  <a:t>T</a:t>
                </a:r>
                <a:r>
                  <a:rPr lang="en-US" sz="2800" baseline="-25000" dirty="0">
                    <a:cs typeface="Courier New" panose="02070309020205020404" pitchFamily="49" charset="0"/>
                  </a:rPr>
                  <a:t>y</a:t>
                </a:r>
                <a:r>
                  <a:rPr lang="en-US" sz="2800" dirty="0">
                    <a:cs typeface="Courier New" panose="02070309020205020404" pitchFamily="49" charset="0"/>
                  </a:rPr>
                  <a:t> ,</a:t>
                </a:r>
                <a:r>
                  <a:rPr lang="en-US" sz="2800" i="1" dirty="0">
                    <a:cs typeface="Courier New" panose="02070309020205020404" pitchFamily="49" charset="0"/>
                  </a:rPr>
                  <a:t> T</a:t>
                </a:r>
                <a:r>
                  <a:rPr lang="en-US" sz="2800" baseline="-25000" dirty="0">
                    <a:cs typeface="Courier New" panose="02070309020205020404" pitchFamily="49" charset="0"/>
                  </a:rPr>
                  <a:t>z</a:t>
                </a:r>
                <a:r>
                  <a:rPr lang="en-US" sz="2800" dirty="0">
                    <a:cs typeface="Courier New" panose="02070309020205020404" pitchFamily="49" charset="0"/>
                  </a:rPr>
                  <a:t>]</a:t>
                </a:r>
                <a:endParaRPr lang="en-US" altLang="zh-CN" sz="2800" dirty="0"/>
              </a:p>
              <a:p>
                <a:pPr lvl="2"/>
                <a:r>
                  <a:rPr lang="en-US" altLang="zh-CN" sz="2800" dirty="0"/>
                  <a:t>Origin point  at the center of mass of the target</a:t>
                </a:r>
              </a:p>
              <a:p>
                <a:pPr lvl="2"/>
                <a:r>
                  <a:rPr lang="en-US" altLang="zh-CN" sz="2800" dirty="0"/>
                  <a:t>The x axis of target is pointed to the chaser at the beginning </a:t>
                </a:r>
              </a:p>
              <a:p>
                <a:pPr lvl="2"/>
                <a:endParaRPr lang="en-US" altLang="zh-CN" dirty="0"/>
              </a:p>
              <a:p>
                <a:pPr marL="1428750" lvl="1" indent="-742950">
                  <a:buFont typeface="+mj-lt"/>
                  <a:buAutoNum type="arabicPeriod"/>
                </a:pPr>
                <a:r>
                  <a:rPr lang="en-US" altLang="zh-CN" sz="2600" dirty="0">
                    <a:latin typeface="Rockwell" panose="02060603020205020403" pitchFamily="18" charset="0"/>
                  </a:rPr>
                  <a:t>Chaser body-fixed frame	</a:t>
                </a:r>
                <a:r>
                  <a:rPr lang="en-US" sz="2800" i="1" dirty="0">
                    <a:latin typeface="Rockwell" panose="02060603020205020403" pitchFamily="18" charset="0"/>
                    <a:cs typeface="Courier New" panose="02070309020205020404" pitchFamily="49" charset="0"/>
                  </a:rPr>
                  <a:t>F</a:t>
                </a:r>
                <a:r>
                  <a:rPr lang="en-US" sz="2800" baseline="-25000" dirty="0">
                    <a:latin typeface="Rockwell" panose="02060603020205020403" pitchFamily="18" charset="0"/>
                    <a:cs typeface="Courier New" panose="02070309020205020404" pitchFamily="49" charset="0"/>
                  </a:rPr>
                  <a:t>C </a:t>
                </a:r>
                <a:r>
                  <a:rPr lang="en-US" altLang="zh-CN" sz="2600" dirty="0">
                    <a:latin typeface="Rockwell" panose="02060603020205020403" pitchFamily="18" charset="0"/>
                  </a:rPr>
                  <a:t>	</a:t>
                </a:r>
              </a:p>
              <a:p>
                <a:pPr lvl="2"/>
                <a:r>
                  <a:rPr lang="en-US" sz="2800" dirty="0">
                    <a:cs typeface="Courier New" panose="02070309020205020404" pitchFamily="49" charset="0"/>
                  </a:rPr>
                  <a:t>Reference inertial frame </a:t>
                </a:r>
                <a:r>
                  <a:rPr lang="en-US" sz="2800" i="1" dirty="0">
                    <a:cs typeface="Courier New" panose="02070309020205020404" pitchFamily="49" charset="0"/>
                  </a:rPr>
                  <a:t>F</a:t>
                </a:r>
                <a:r>
                  <a:rPr lang="en-US" sz="2800" baseline="-25000" dirty="0">
                    <a:cs typeface="Courier New" panose="02070309020205020404" pitchFamily="49" charset="0"/>
                  </a:rPr>
                  <a:t>C </a:t>
                </a:r>
                <a:r>
                  <a:rPr lang="en-US" sz="2800" dirty="0">
                    <a:cs typeface="Courier New" panose="02070309020205020404" pitchFamily="49" charset="0"/>
                  </a:rPr>
                  <a:t>Coordinates </a:t>
                </a:r>
                <a14:m>
                  <m:oMath xmlns:m="http://schemas.openxmlformats.org/officeDocument/2006/math">
                    <m:bar>
                      <m:barPr>
                        <m:pos m:val="top"/>
                        <m:ctrlPr>
                          <a:rPr lang="en-US" altLang="zh-CN" sz="2800" b="1" i="1">
                            <a:latin typeface="Cambria Math" panose="02040503050406030204" pitchFamily="18" charset="0"/>
                          </a:rPr>
                        </m:ctrlPr>
                      </m:barPr>
                      <m:e>
                        <m:r>
                          <a:rPr lang="en-US" altLang="zh-CN" sz="2800" b="1" i="1">
                            <a:latin typeface="Cambria Math" panose="02040503050406030204" pitchFamily="18" charset="0"/>
                          </a:rPr>
                          <m:t>𝑪</m:t>
                        </m:r>
                      </m:e>
                    </m:bar>
                  </m:oMath>
                </a14:m>
                <a:r>
                  <a:rPr lang="en-US" sz="2800" dirty="0">
                    <a:cs typeface="Courier New" panose="02070309020205020404" pitchFamily="49" charset="0"/>
                  </a:rPr>
                  <a:t> = [</a:t>
                </a:r>
                <a:r>
                  <a:rPr lang="en-US" sz="2800" i="1" dirty="0" err="1">
                    <a:cs typeface="Courier New" panose="02070309020205020404" pitchFamily="49" charset="0"/>
                  </a:rPr>
                  <a:t>C</a:t>
                </a:r>
                <a:r>
                  <a:rPr lang="en-US" sz="2800" baseline="-25000" dirty="0" err="1">
                    <a:cs typeface="Courier New" panose="02070309020205020404" pitchFamily="49" charset="0"/>
                  </a:rPr>
                  <a:t>x</a:t>
                </a:r>
                <a:r>
                  <a:rPr lang="en-US" sz="2800" dirty="0">
                    <a:cs typeface="Courier New" panose="02070309020205020404" pitchFamily="49" charset="0"/>
                  </a:rPr>
                  <a:t> , </a:t>
                </a:r>
                <a:r>
                  <a:rPr lang="en-US" sz="2800" i="1" dirty="0">
                    <a:cs typeface="Courier New" panose="02070309020205020404" pitchFamily="49" charset="0"/>
                  </a:rPr>
                  <a:t>C</a:t>
                </a:r>
                <a:r>
                  <a:rPr lang="en-US" sz="2800" baseline="-25000" dirty="0">
                    <a:cs typeface="Courier New" panose="02070309020205020404" pitchFamily="49" charset="0"/>
                  </a:rPr>
                  <a:t>y</a:t>
                </a:r>
                <a:r>
                  <a:rPr lang="en-US" sz="2800" dirty="0">
                    <a:cs typeface="Courier New" panose="02070309020205020404" pitchFamily="49" charset="0"/>
                  </a:rPr>
                  <a:t> ,</a:t>
                </a:r>
                <a:r>
                  <a:rPr lang="en-US" sz="2800" i="1" dirty="0">
                    <a:cs typeface="Courier New" panose="02070309020205020404" pitchFamily="49" charset="0"/>
                  </a:rPr>
                  <a:t> </a:t>
                </a:r>
                <a:r>
                  <a:rPr lang="en-US" sz="2800" i="1" dirty="0" err="1">
                    <a:cs typeface="Courier New" panose="02070309020205020404" pitchFamily="49" charset="0"/>
                  </a:rPr>
                  <a:t>C</a:t>
                </a:r>
                <a:r>
                  <a:rPr lang="en-US" sz="2800" baseline="-25000" dirty="0" err="1">
                    <a:cs typeface="Courier New" panose="02070309020205020404" pitchFamily="49" charset="0"/>
                  </a:rPr>
                  <a:t>z</a:t>
                </a:r>
                <a:r>
                  <a:rPr lang="en-US" sz="2800" dirty="0">
                    <a:cs typeface="Courier New" panose="02070309020205020404" pitchFamily="49" charset="0"/>
                  </a:rPr>
                  <a:t>]</a:t>
                </a:r>
              </a:p>
              <a:p>
                <a:pPr lvl="2"/>
                <a:r>
                  <a:rPr lang="en-US" altLang="zh-CN" sz="2800" dirty="0"/>
                  <a:t>Origin point  at the center of mass of the chaser</a:t>
                </a:r>
              </a:p>
              <a:p>
                <a:pPr lvl="2"/>
                <a:r>
                  <a:rPr lang="en-US" altLang="zh-CN" sz="2800" dirty="0"/>
                  <a:t>The x axis of chaser is pointed to the chaser at the beginning </a:t>
                </a:r>
              </a:p>
              <a:p>
                <a:pPr marL="1371600" lvl="2" indent="0">
                  <a:buFont typeface="Arial" panose="020B0604020202020204" pitchFamily="34" charset="0"/>
                  <a:buNone/>
                </a:pPr>
                <a:endParaRPr lang="en-US" altLang="zh-CN" dirty="0"/>
              </a:p>
              <a:p>
                <a:pPr lvl="2"/>
                <a:endParaRPr lang="en-US" altLang="zh-CN" dirty="0"/>
              </a:p>
              <a:p>
                <a:pPr lvl="2"/>
                <a:endParaRPr lang="en-US" altLang="zh-CN" dirty="0"/>
              </a:p>
              <a:p>
                <a:pPr marL="0" indent="0">
                  <a:buFont typeface="Arial" panose="020B0604020202020204" pitchFamily="34" charset="0"/>
                  <a:buNone/>
                </a:pPr>
                <a:endParaRPr lang="en-US" altLang="zh-CN" b="1" dirty="0"/>
              </a:p>
              <a:p>
                <a:pPr lvl="1"/>
                <a:endParaRPr lang="zh-CN" altLang="en-US" dirty="0"/>
              </a:p>
            </p:txBody>
          </p:sp>
        </mc:Choice>
        <mc:Fallback xmlns="">
          <p:sp>
            <p:nvSpPr>
              <p:cNvPr id="5" name="内容占位符 1">
                <a:extLst>
                  <a:ext uri="{FF2B5EF4-FFF2-40B4-BE49-F238E27FC236}">
                    <a16:creationId xmlns:a16="http://schemas.microsoft.com/office/drawing/2014/main" id="{4C847C45-EBCF-4AAD-BA5A-81DD7F7C0FC5}"/>
                  </a:ext>
                </a:extLst>
              </p:cNvPr>
              <p:cNvSpPr txBox="1">
                <a:spLocks noRot="1" noChangeAspect="1" noMove="1" noResize="1" noEditPoints="1" noAdjustHandles="1" noChangeArrowheads="1" noChangeShapeType="1" noTextEdit="1"/>
              </p:cNvSpPr>
              <p:nvPr/>
            </p:nvSpPr>
            <p:spPr>
              <a:xfrm>
                <a:off x="1257300" y="2845118"/>
                <a:ext cx="12352020" cy="7441882"/>
              </a:xfrm>
              <a:prstGeom prst="rect">
                <a:avLst/>
              </a:prstGeom>
              <a:blipFill>
                <a:blip r:embed="rId3"/>
                <a:stretch>
                  <a:fillRect l="-1480" t="-2785"/>
                </a:stretch>
              </a:blipFill>
            </p:spPr>
            <p:txBody>
              <a:bodyPr/>
              <a:lstStyle/>
              <a:p>
                <a:r>
                  <a:rPr lang="en-US">
                    <a:noFill/>
                  </a:rPr>
                  <a:t> </a:t>
                </a:r>
              </a:p>
            </p:txBody>
          </p:sp>
        </mc:Fallback>
      </mc:AlternateContent>
      <p:pic>
        <p:nvPicPr>
          <p:cNvPr id="56" name="圖片 55" descr="一張含有 室內 的圖片&#10;&#10;描述是以高可信度產生">
            <a:extLst>
              <a:ext uri="{FF2B5EF4-FFF2-40B4-BE49-F238E27FC236}">
                <a16:creationId xmlns:a16="http://schemas.microsoft.com/office/drawing/2014/main" id="{D4C12E33-E379-4692-BED0-8DADB9C836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7195" y="5143500"/>
            <a:ext cx="6838682" cy="4403604"/>
          </a:xfrm>
          <a:prstGeom prst="rect">
            <a:avLst/>
          </a:prstGeom>
        </p:spPr>
      </p:pic>
    </p:spTree>
    <p:extLst>
      <p:ext uri="{BB962C8B-B14F-4D97-AF65-F5344CB8AC3E}">
        <p14:creationId xmlns:p14="http://schemas.microsoft.com/office/powerpoint/2010/main" val="3848434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2F01F57-6453-44CA-9DFA-048FED946FBD}"/>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62003A09-CBF9-4B83-8F26-E2A4E03696FF}"/>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4" name="標題 3">
            <a:extLst>
              <a:ext uri="{FF2B5EF4-FFF2-40B4-BE49-F238E27FC236}">
                <a16:creationId xmlns:a16="http://schemas.microsoft.com/office/drawing/2014/main" id="{34212A6E-491A-4A2A-BE8A-B7DE8E759ABA}"/>
              </a:ext>
            </a:extLst>
          </p:cNvPr>
          <p:cNvSpPr>
            <a:spLocks noGrp="1"/>
          </p:cNvSpPr>
          <p:nvPr>
            <p:ph type="title"/>
          </p:nvPr>
        </p:nvSpPr>
        <p:spPr/>
        <p:txBody>
          <a:bodyPr/>
          <a:lstStyle/>
          <a:p>
            <a:r>
              <a:rPr lang="en-US" altLang="zh-HK" b="1" dirty="0">
                <a:cs typeface="Arial" panose="020B0604020202020204" pitchFamily="34" charset="0"/>
              </a:rPr>
              <a:t>Literature Review </a:t>
            </a:r>
            <a:endParaRPr 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FAE3F0B3-E337-4BA2-AFE8-8728EA5D1B0A}"/>
                  </a:ext>
                </a:extLst>
              </p:cNvPr>
              <p:cNvSpPr/>
              <p:nvPr/>
            </p:nvSpPr>
            <p:spPr>
              <a:xfrm>
                <a:off x="1530284" y="2437479"/>
                <a:ext cx="8167507" cy="7849521"/>
              </a:xfrm>
              <a:prstGeom prst="rect">
                <a:avLst/>
              </a:prstGeom>
            </p:spPr>
            <p:txBody>
              <a:bodyPr wrap="square">
                <a:spAutoFit/>
              </a:bodyPr>
              <a:lstStyle/>
              <a:p>
                <a:pPr lvl="1"/>
                <a:r>
                  <a:rPr lang="en-US" altLang="zh-CN" sz="4300" b="1" dirty="0"/>
                  <a:t>Coordinate transformation</a:t>
                </a:r>
              </a:p>
              <a:p>
                <a:pPr marL="1371600" lvl="2" indent="-457200">
                  <a:buFont typeface="Arial" panose="020B0604020202020204" pitchFamily="34" charset="0"/>
                  <a:buChar char="•"/>
                </a:pPr>
                <a:r>
                  <a:rPr lang="en-US" altLang="zh-CN" sz="2800" dirty="0"/>
                  <a:t>Attitude matrix </a:t>
                </a:r>
                <a14:m>
                  <m:oMath xmlns:m="http://schemas.openxmlformats.org/officeDocument/2006/math">
                    <m:r>
                      <m:rPr>
                        <m:sty m:val="p"/>
                      </m:rPr>
                      <a:rPr lang="en-US" altLang="zh-CN" sz="2800">
                        <a:latin typeface="Cambria Math" panose="02040503050406030204" pitchFamily="18" charset="0"/>
                      </a:rPr>
                      <m:t>A</m:t>
                    </m:r>
                    <m:d>
                      <m:dPr>
                        <m:ctrlPr>
                          <a:rPr lang="en-US" altLang="zh-CN" sz="2800" i="1">
                            <a:latin typeface="Cambria Math" panose="02040503050406030204" pitchFamily="18" charset="0"/>
                          </a:rPr>
                        </m:ctrlPr>
                      </m:dPr>
                      <m:e>
                        <m:r>
                          <m:rPr>
                            <m:sty m:val="p"/>
                          </m:rPr>
                          <a:rPr lang="zh-CN" altLang="en-US" sz="2800">
                            <a:latin typeface="Cambria Math" panose="02040503050406030204" pitchFamily="18" charset="0"/>
                          </a:rPr>
                          <m:t>θ</m:t>
                        </m:r>
                      </m:e>
                    </m:d>
                  </m:oMath>
                </a14:m>
                <a:r>
                  <a:rPr lang="en-US" altLang="zh-CN" sz="2800" dirty="0"/>
                  <a:t> : transformation matrix that rotate the vector components from a body frame to Inertial frame </a:t>
                </a:r>
              </a:p>
              <a:p>
                <a:pPr marL="1371600" lvl="2" indent="-457200">
                  <a:buFont typeface="Arial" panose="020B0604020202020204" pitchFamily="34" charset="0"/>
                  <a:buChar char="•"/>
                </a:pPr>
                <a:endParaRPr lang="en-US" altLang="zh-CN" sz="2800" dirty="0"/>
              </a:p>
              <a:p>
                <a:pPr marL="1371600" lvl="2" indent="-457200">
                  <a:buFont typeface="Arial" panose="020B0604020202020204" pitchFamily="34" charset="0"/>
                  <a:buChar char="•"/>
                </a:pPr>
                <a:r>
                  <a:rPr lang="en-US" sz="2800" dirty="0">
                    <a:cs typeface="Courier New" panose="02070309020205020404" pitchFamily="49" charset="0"/>
                  </a:rPr>
                  <a:t>attitude </a:t>
                </a:r>
                <a14:m>
                  <m:oMath xmlns:m="http://schemas.openxmlformats.org/officeDocument/2006/math">
                    <m:r>
                      <m:rPr>
                        <m:sty m:val="p"/>
                      </m:rPr>
                      <a:rPr lang="zh-CN" altLang="en-US" sz="2800">
                        <a:latin typeface="Cambria Math" panose="02040503050406030204" pitchFamily="18" charset="0"/>
                      </a:rPr>
                      <m:t>θ</m:t>
                    </m:r>
                    <m:r>
                      <a:rPr lang="zh-CN" altLang="en-US" sz="2800" i="1">
                        <a:latin typeface="Cambria Math" panose="02040503050406030204" pitchFamily="18" charset="0"/>
                      </a:rPr>
                      <m:t> </m:t>
                    </m:r>
                  </m:oMath>
                </a14:m>
                <a:r>
                  <a:rPr lang="en-US" sz="2800" dirty="0">
                    <a:cs typeface="Courier New" panose="02070309020205020404" pitchFamily="49" charset="0"/>
                  </a:rPr>
                  <a:t> of a body frame is the angle of rotation between the body frame relative to the Inertial frame </a:t>
                </a:r>
                <a:r>
                  <a:rPr lang="en-US" sz="2800" i="1" dirty="0">
                    <a:cs typeface="Courier New" panose="02070309020205020404" pitchFamily="49" charset="0"/>
                  </a:rPr>
                  <a:t>F</a:t>
                </a:r>
                <a:r>
                  <a:rPr lang="en-US" sz="2800" baseline="-25000" dirty="0">
                    <a:cs typeface="Courier New" panose="02070309020205020404" pitchFamily="49" charset="0"/>
                  </a:rPr>
                  <a:t>I</a:t>
                </a:r>
                <a:r>
                  <a:rPr lang="en-US" sz="2800" dirty="0">
                    <a:cs typeface="Courier New" panose="02070309020205020404" pitchFamily="49" charset="0"/>
                  </a:rPr>
                  <a:t> about the z-axis where the z-axis of all inertial and body frames are parallel</a:t>
                </a:r>
                <a:endParaRPr lang="en-US" sz="2800" baseline="-25000" dirty="0">
                  <a:cs typeface="Courier New" panose="02070309020205020404" pitchFamily="49" charset="0"/>
                </a:endParaRPr>
              </a:p>
              <a:p>
                <a:pPr lvl="2"/>
                <a:endParaRPr lang="en-US" altLang="zh-CN" sz="2800" dirty="0"/>
              </a:p>
              <a:p>
                <a:pPr lvl="2"/>
                <a14:m>
                  <m:oMathPara xmlns:m="http://schemas.openxmlformats.org/officeDocument/2006/math">
                    <m:oMathParaPr>
                      <m:jc m:val="centerGroup"/>
                    </m:oMathParaPr>
                    <m:oMath xmlns:m="http://schemas.openxmlformats.org/officeDocument/2006/math">
                      <m:r>
                        <m:rPr>
                          <m:sty m:val="p"/>
                        </m:rPr>
                        <a:rPr lang="en-US" altLang="zh-CN" sz="2800">
                          <a:latin typeface="Cambria Math" panose="02040503050406030204" pitchFamily="18" charset="0"/>
                        </a:rPr>
                        <m:t>A</m:t>
                      </m:r>
                      <m:d>
                        <m:dPr>
                          <m:ctrlPr>
                            <a:rPr lang="en-US" altLang="zh-CN" sz="2800" i="1">
                              <a:latin typeface="Cambria Math" panose="02040503050406030204" pitchFamily="18" charset="0"/>
                            </a:rPr>
                          </m:ctrlPr>
                        </m:dPr>
                        <m:e>
                          <m:r>
                            <m:rPr>
                              <m:sty m:val="p"/>
                            </m:rPr>
                            <a:rPr lang="zh-CN" altLang="en-US" sz="2800">
                              <a:latin typeface="Cambria Math" panose="02040503050406030204" pitchFamily="18" charset="0"/>
                            </a:rPr>
                            <m:t>θ</m:t>
                          </m:r>
                        </m:e>
                      </m:d>
                      <m:r>
                        <a:rPr lang="en-US" altLang="zh-CN" sz="2800">
                          <a:latin typeface="Cambria Math" panose="02040503050406030204" pitchFamily="18" charset="0"/>
                        </a:rPr>
                        <m:t>=</m:t>
                      </m:r>
                      <m:d>
                        <m:dPr>
                          <m:begChr m:val="["/>
                          <m:endChr m:val="]"/>
                          <m:ctrlPr>
                            <a:rPr lang="en-US" altLang="zh-CN" sz="2800" i="1">
                              <a:latin typeface="Cambria Math" panose="02040503050406030204" pitchFamily="18" charset="0"/>
                            </a:rPr>
                          </m:ctrlPr>
                        </m:dPr>
                        <m:e>
                          <m:m>
                            <m:mPr>
                              <m:mcs>
                                <m:mc>
                                  <m:mcPr>
                                    <m:count m:val="2"/>
                                    <m:mcJc m:val="center"/>
                                  </m:mcPr>
                                </m:mc>
                              </m:mcs>
                              <m:ctrlPr>
                                <a:rPr lang="en-US" altLang="zh-CN" sz="2800" i="1">
                                  <a:latin typeface="Cambria Math" panose="02040503050406030204" pitchFamily="18" charset="0"/>
                                </a:rPr>
                              </m:ctrlPr>
                            </m:mPr>
                            <m:mr>
                              <m:e>
                                <m:r>
                                  <m:rPr>
                                    <m:sty m:val="p"/>
                                    <m:brk m:alnAt="7"/>
                                  </m:rPr>
                                  <a:rPr lang="en-US" altLang="zh-CN" sz="2800">
                                    <a:latin typeface="Cambria Math" panose="02040503050406030204" pitchFamily="18" charset="0"/>
                                  </a:rPr>
                                  <m:t>c</m:t>
                                </m:r>
                                <m:r>
                                  <m:rPr>
                                    <m:sty m:val="p"/>
                                  </m:rPr>
                                  <a:rPr lang="en-US" altLang="zh-CN" sz="2800">
                                    <a:latin typeface="Cambria Math" panose="02040503050406030204" pitchFamily="18" charset="0"/>
                                  </a:rPr>
                                  <m:t>os</m:t>
                                </m:r>
                                <m:r>
                                  <m:rPr>
                                    <m:brk m:alnAt="7"/>
                                  </m:rPr>
                                  <a:rPr lang="en-US" altLang="zh-CN" sz="2800">
                                    <a:latin typeface="Cambria Math" panose="02040503050406030204" pitchFamily="18" charset="0"/>
                                  </a:rPr>
                                  <m:t>⁡</m:t>
                                </m:r>
                                <m:r>
                                  <a:rPr lang="en-US" altLang="zh-CN" sz="2800">
                                    <a:latin typeface="Cambria Math" panose="02040503050406030204" pitchFamily="18" charset="0"/>
                                  </a:rPr>
                                  <m:t>(</m:t>
                                </m:r>
                                <m:r>
                                  <m:rPr>
                                    <m:sty m:val="p"/>
                                  </m:rPr>
                                  <a:rPr lang="zh-CN" altLang="en-US" sz="2800">
                                    <a:latin typeface="Cambria Math" panose="02040503050406030204" pitchFamily="18" charset="0"/>
                                  </a:rPr>
                                  <m:t>θ</m:t>
                                </m:r>
                                <m:r>
                                  <m:rPr>
                                    <m:brk m:alnAt="7"/>
                                  </m:rPr>
                                  <a:rPr lang="en-US" altLang="zh-CN" sz="2800">
                                    <a:latin typeface="Cambria Math" panose="02040503050406030204" pitchFamily="18" charset="0"/>
                                  </a:rPr>
                                  <m:t>)</m:t>
                                </m:r>
                              </m:e>
                              <m:e>
                                <m:r>
                                  <a:rPr lang="en-US" altLang="zh-CN" sz="2800">
                                    <a:latin typeface="Cambria Math" panose="02040503050406030204" pitchFamily="18" charset="0"/>
                                  </a:rPr>
                                  <m:t>−</m:t>
                                </m:r>
                                <m:r>
                                  <m:rPr>
                                    <m:sty m:val="p"/>
                                  </m:rPr>
                                  <a:rPr lang="en-US" altLang="zh-CN" sz="2800">
                                    <a:latin typeface="Cambria Math" panose="02040503050406030204" pitchFamily="18" charset="0"/>
                                  </a:rPr>
                                  <m:t>sin</m:t>
                                </m:r>
                                <m:r>
                                  <a:rPr lang="en-US" altLang="zh-CN" sz="2800">
                                    <a:latin typeface="Cambria Math" panose="02040503050406030204" pitchFamily="18" charset="0"/>
                                  </a:rPr>
                                  <m:t>⁡(</m:t>
                                </m:r>
                                <m:r>
                                  <m:rPr>
                                    <m:sty m:val="p"/>
                                  </m:rPr>
                                  <a:rPr lang="zh-CN" altLang="en-US" sz="2800">
                                    <a:latin typeface="Cambria Math" panose="02040503050406030204" pitchFamily="18" charset="0"/>
                                  </a:rPr>
                                  <m:t>θ</m:t>
                                </m:r>
                                <m:r>
                                  <a:rPr lang="en-US" altLang="zh-CN" sz="2800">
                                    <a:latin typeface="Cambria Math" panose="02040503050406030204" pitchFamily="18" charset="0"/>
                                  </a:rPr>
                                  <m:t>)</m:t>
                                </m:r>
                              </m:e>
                            </m:mr>
                            <m:mr>
                              <m:e>
                                <m:r>
                                  <m:rPr>
                                    <m:sty m:val="p"/>
                                  </m:rPr>
                                  <a:rPr lang="en-US" altLang="zh-CN" sz="2800">
                                    <a:latin typeface="Cambria Math" panose="02040503050406030204" pitchFamily="18" charset="0"/>
                                  </a:rPr>
                                  <m:t>sin</m:t>
                                </m:r>
                                <m:r>
                                  <a:rPr lang="en-US" altLang="zh-CN" sz="2800">
                                    <a:latin typeface="Cambria Math" panose="02040503050406030204" pitchFamily="18" charset="0"/>
                                  </a:rPr>
                                  <m:t>⁡(</m:t>
                                </m:r>
                                <m:r>
                                  <m:rPr>
                                    <m:sty m:val="p"/>
                                  </m:rPr>
                                  <a:rPr lang="zh-CN" altLang="en-US" sz="2800">
                                    <a:latin typeface="Cambria Math" panose="02040503050406030204" pitchFamily="18" charset="0"/>
                                  </a:rPr>
                                  <m:t>θ</m:t>
                                </m:r>
                                <m:r>
                                  <a:rPr lang="en-US" altLang="zh-CN" sz="2800">
                                    <a:latin typeface="Cambria Math" panose="02040503050406030204" pitchFamily="18" charset="0"/>
                                  </a:rPr>
                                  <m:t>)</m:t>
                                </m:r>
                              </m:e>
                              <m:e>
                                <m:r>
                                  <m:rPr>
                                    <m:sty m:val="p"/>
                                  </m:rPr>
                                  <a:rPr lang="en-US" altLang="zh-CN" sz="2800">
                                    <a:latin typeface="Cambria Math" panose="02040503050406030204" pitchFamily="18" charset="0"/>
                                  </a:rPr>
                                  <m:t>cos</m:t>
                                </m:r>
                                <m:r>
                                  <a:rPr lang="en-US" altLang="zh-CN" sz="2800">
                                    <a:latin typeface="Cambria Math" panose="02040503050406030204" pitchFamily="18" charset="0"/>
                                  </a:rPr>
                                  <m:t>⁡(</m:t>
                                </m:r>
                                <m:r>
                                  <m:rPr>
                                    <m:sty m:val="p"/>
                                  </m:rPr>
                                  <a:rPr lang="zh-CN" altLang="en-US" sz="2800">
                                    <a:latin typeface="Cambria Math" panose="02040503050406030204" pitchFamily="18" charset="0"/>
                                  </a:rPr>
                                  <m:t>θ</m:t>
                                </m:r>
                                <m:r>
                                  <a:rPr lang="en-US" altLang="zh-CN" sz="2800">
                                    <a:latin typeface="Cambria Math" panose="02040503050406030204" pitchFamily="18" charset="0"/>
                                  </a:rPr>
                                  <m:t>)</m:t>
                                </m:r>
                              </m:e>
                            </m:mr>
                          </m:m>
                        </m:e>
                      </m:d>
                    </m:oMath>
                  </m:oMathPara>
                </a14:m>
                <a:endParaRPr lang="en-US" altLang="zh-CN" sz="2800" dirty="0"/>
              </a:p>
              <a:p>
                <a:pPr lvl="2"/>
                <a:endParaRPr lang="en-US" altLang="zh-CN" sz="2800" dirty="0"/>
              </a:p>
              <a:p>
                <a:pPr lvl="2"/>
                <a:r>
                  <a:rPr lang="en-US" altLang="zh-CN" sz="2800" dirty="0"/>
                  <a:t>Vectors from Body frame to Inertial frame</a:t>
                </a:r>
              </a:p>
              <a:p>
                <a:pPr lvl="3"/>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r>
                            <a:rPr lang="en-US" altLang="zh-CN" sz="2800" b="1">
                              <a:latin typeface="Cambria Math" panose="02040503050406030204" pitchFamily="18" charset="0"/>
                            </a:rPr>
                            <m:t>𝐱</m:t>
                          </m:r>
                        </m:e>
                        <m:sub>
                          <m:r>
                            <a:rPr lang="en-US" altLang="zh-CN" sz="2800" b="1">
                              <a:latin typeface="Cambria Math" panose="02040503050406030204" pitchFamily="18" charset="0"/>
                            </a:rPr>
                            <m:t>𝐈</m:t>
                          </m:r>
                        </m:sub>
                      </m:sSub>
                      <m:r>
                        <a:rPr lang="en-US" altLang="zh-CN" sz="2800">
                          <a:latin typeface="Cambria Math" panose="02040503050406030204" pitchFamily="18" charset="0"/>
                        </a:rPr>
                        <m:t>=</m:t>
                      </m:r>
                      <m:r>
                        <m:rPr>
                          <m:sty m:val="p"/>
                        </m:rPr>
                        <a:rPr lang="en-US" altLang="zh-CN" sz="2800">
                          <a:latin typeface="Cambria Math" panose="02040503050406030204" pitchFamily="18" charset="0"/>
                        </a:rPr>
                        <m:t>A</m:t>
                      </m:r>
                      <m:d>
                        <m:dPr>
                          <m:ctrlPr>
                            <a:rPr lang="en-US" altLang="zh-CN" sz="2800" i="1">
                              <a:latin typeface="Cambria Math" panose="02040503050406030204" pitchFamily="18" charset="0"/>
                            </a:rPr>
                          </m:ctrlPr>
                        </m:dPr>
                        <m:e>
                          <m:r>
                            <m:rPr>
                              <m:sty m:val="p"/>
                            </m:rPr>
                            <a:rPr lang="zh-CN" altLang="en-US" sz="2800">
                              <a:latin typeface="Cambria Math" panose="02040503050406030204" pitchFamily="18" charset="0"/>
                            </a:rPr>
                            <m:t>θ</m:t>
                          </m:r>
                        </m:e>
                      </m:d>
                      <m:sSub>
                        <m:sSubPr>
                          <m:ctrlPr>
                            <a:rPr lang="en-US" altLang="zh-CN" sz="2800" b="1" i="1">
                              <a:latin typeface="Cambria Math" panose="02040503050406030204" pitchFamily="18" charset="0"/>
                            </a:rPr>
                          </m:ctrlPr>
                        </m:sSubPr>
                        <m:e>
                          <m:r>
                            <a:rPr lang="en-US" altLang="zh-CN" sz="2800" b="1">
                              <a:latin typeface="Cambria Math" panose="02040503050406030204" pitchFamily="18" charset="0"/>
                            </a:rPr>
                            <m:t>𝐱</m:t>
                          </m:r>
                        </m:e>
                        <m:sub>
                          <m:r>
                            <a:rPr lang="en-US" altLang="zh-CN" sz="2800" b="1">
                              <a:latin typeface="Cambria Math" panose="02040503050406030204" pitchFamily="18" charset="0"/>
                            </a:rPr>
                            <m:t>𝐛</m:t>
                          </m:r>
                        </m:sub>
                      </m:sSub>
                    </m:oMath>
                  </m:oMathPara>
                </a14:m>
                <a:endParaRPr lang="en-US" altLang="zh-CN" sz="2800" b="1" dirty="0"/>
              </a:p>
              <a:p>
                <a:pPr lvl="1"/>
                <a:endParaRPr lang="en-US" altLang="zh-CN" sz="4300" b="1" dirty="0"/>
              </a:p>
            </p:txBody>
          </p:sp>
        </mc:Choice>
        <mc:Fallback xmlns="">
          <p:sp>
            <p:nvSpPr>
              <p:cNvPr id="8" name="矩形 7">
                <a:extLst>
                  <a:ext uri="{FF2B5EF4-FFF2-40B4-BE49-F238E27FC236}">
                    <a16:creationId xmlns:a16="http://schemas.microsoft.com/office/drawing/2014/main" id="{FAE3F0B3-E337-4BA2-AFE8-8728EA5D1B0A}"/>
                  </a:ext>
                </a:extLst>
              </p:cNvPr>
              <p:cNvSpPr>
                <a:spLocks noRot="1" noChangeAspect="1" noMove="1" noResize="1" noEditPoints="1" noAdjustHandles="1" noChangeArrowheads="1" noChangeShapeType="1" noTextEdit="1"/>
              </p:cNvSpPr>
              <p:nvPr/>
            </p:nvSpPr>
            <p:spPr>
              <a:xfrm>
                <a:off x="1530284" y="2437479"/>
                <a:ext cx="8167507" cy="7849521"/>
              </a:xfrm>
              <a:prstGeom prst="rect">
                <a:avLst/>
              </a:prstGeom>
              <a:blipFill>
                <a:blip r:embed="rId2"/>
                <a:stretch>
                  <a:fillRect t="-1553" r="-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EC2394B-3BA8-4890-B084-ED09C9C4F09B}"/>
                  </a:ext>
                </a:extLst>
              </p:cNvPr>
              <p:cNvSpPr/>
              <p:nvPr/>
            </p:nvSpPr>
            <p:spPr>
              <a:xfrm>
                <a:off x="12551521" y="2913278"/>
                <a:ext cx="4572000" cy="1868140"/>
              </a:xfrm>
              <a:prstGeom prst="rect">
                <a:avLst/>
              </a:prstGeom>
            </p:spPr>
            <p:txBody>
              <a:bodyPr wrap="square">
                <a:spAutoFit/>
              </a:bodyPr>
              <a:lstStyle/>
              <a:p>
                <a14:m>
                  <m:oMath xmlns:m="http://schemas.openxmlformats.org/officeDocument/2006/math">
                    <m:acc>
                      <m:accPr>
                        <m:chr m:val="⃗"/>
                        <m:ctrlPr>
                          <a:rPr lang="en-US" altLang="zh-CN" sz="2800" i="1" smtClean="0">
                            <a:latin typeface="Cambria Math" panose="02040503050406030204" pitchFamily="18" charset="0"/>
                          </a:rPr>
                        </m:ctrlPr>
                      </m:accPr>
                      <m:e>
                        <m:r>
                          <a:rPr lang="en-US" altLang="zh-CN" sz="2800" b="0" i="1" smtClean="0">
                            <a:latin typeface="Cambria Math" panose="02040503050406030204" pitchFamily="18" charset="0"/>
                          </a:rPr>
                          <m:t>𝑎</m:t>
                        </m:r>
                      </m:e>
                    </m:acc>
                    <m:r>
                      <a:rPr lang="en-US" altLang="zh-CN" sz="2800" i="1">
                        <a:latin typeface="Cambria Math" panose="02040503050406030204" pitchFamily="18" charset="0"/>
                      </a:rPr>
                      <m:t> </m:t>
                    </m:r>
                  </m:oMath>
                </a14:m>
                <a:r>
                  <a:rPr lang="en-US" altLang="zh-CN" sz="2800" dirty="0"/>
                  <a:t>: Tether attachment vector with respect to the body center of mass, which is fixed in the body frame </a:t>
                </a:r>
              </a:p>
            </p:txBody>
          </p:sp>
        </mc:Choice>
        <mc:Fallback xmlns="">
          <p:sp>
            <p:nvSpPr>
              <p:cNvPr id="11" name="矩形 10">
                <a:extLst>
                  <a:ext uri="{FF2B5EF4-FFF2-40B4-BE49-F238E27FC236}">
                    <a16:creationId xmlns:a16="http://schemas.microsoft.com/office/drawing/2014/main" id="{6EC2394B-3BA8-4890-B084-ED09C9C4F09B}"/>
                  </a:ext>
                </a:extLst>
              </p:cNvPr>
              <p:cNvSpPr>
                <a:spLocks noRot="1" noChangeAspect="1" noMove="1" noResize="1" noEditPoints="1" noAdjustHandles="1" noChangeArrowheads="1" noChangeShapeType="1" noTextEdit="1"/>
              </p:cNvSpPr>
              <p:nvPr/>
            </p:nvSpPr>
            <p:spPr>
              <a:xfrm>
                <a:off x="12551521" y="2913278"/>
                <a:ext cx="4572000" cy="1868140"/>
              </a:xfrm>
              <a:prstGeom prst="rect">
                <a:avLst/>
              </a:prstGeom>
              <a:blipFill>
                <a:blip r:embed="rId3"/>
                <a:stretch>
                  <a:fillRect l="-2800" t="-3268" r="-933" b="-5882"/>
                </a:stretch>
              </a:blipFill>
            </p:spPr>
            <p:txBody>
              <a:bodyPr/>
              <a:lstStyle/>
              <a:p>
                <a:r>
                  <a:rPr lang="en-US">
                    <a:noFill/>
                  </a:rPr>
                  <a:t> </a:t>
                </a:r>
              </a:p>
            </p:txBody>
          </p:sp>
        </mc:Fallback>
      </mc:AlternateContent>
      <p:pic>
        <p:nvPicPr>
          <p:cNvPr id="12" name="圖片 11" descr="一張含有 室內 的圖片&#10;&#10;描述是以高可信度產生">
            <a:extLst>
              <a:ext uri="{FF2B5EF4-FFF2-40B4-BE49-F238E27FC236}">
                <a16:creationId xmlns:a16="http://schemas.microsoft.com/office/drawing/2014/main" id="{735B09BF-29C7-4A54-A27B-E99B73F8E6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7195" y="5143500"/>
            <a:ext cx="6838682" cy="4403604"/>
          </a:xfrm>
          <a:prstGeom prst="rect">
            <a:avLst/>
          </a:prstGeom>
        </p:spPr>
      </p:pic>
    </p:spTree>
    <p:extLst>
      <p:ext uri="{BB962C8B-B14F-4D97-AF65-F5344CB8AC3E}">
        <p14:creationId xmlns:p14="http://schemas.microsoft.com/office/powerpoint/2010/main" val="866704585"/>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0910-10</Template>
  <TotalTime>454</TotalTime>
  <Words>1032</Words>
  <Application>Microsoft Office PowerPoint</Application>
  <PresentationFormat>自訂</PresentationFormat>
  <Paragraphs>248</Paragraphs>
  <Slides>22</Slides>
  <Notes>1</Notes>
  <HiddenSlides>0</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22</vt:i4>
      </vt:variant>
    </vt:vector>
  </HeadingPairs>
  <TitlesOfParts>
    <vt:vector size="36" baseType="lpstr">
      <vt:lpstr>AGBookRoundedRegular</vt:lpstr>
      <vt:lpstr>LucidaSansUnicode</vt:lpstr>
      <vt:lpstr>新細明體</vt:lpstr>
      <vt:lpstr>PT Serif</vt:lpstr>
      <vt:lpstr>等线</vt:lpstr>
      <vt:lpstr>等线 Light</vt:lpstr>
      <vt:lpstr>華康儷粗黑(P)</vt:lpstr>
      <vt:lpstr>Arial</vt:lpstr>
      <vt:lpstr>Calibri</vt:lpstr>
      <vt:lpstr>Calibri Light</vt:lpstr>
      <vt:lpstr>Cambria Math</vt:lpstr>
      <vt:lpstr>Courier New</vt:lpstr>
      <vt:lpstr>Rockwell</vt:lpstr>
      <vt:lpstr>Office 佈景主題</vt:lpstr>
      <vt:lpstr>PowerPoint 簡報</vt:lpstr>
      <vt:lpstr>Outline </vt:lpstr>
      <vt:lpstr>Motivation</vt:lpstr>
      <vt:lpstr>Motivation</vt:lpstr>
      <vt:lpstr>Motivation</vt:lpstr>
      <vt:lpstr>Literature Review </vt:lpstr>
      <vt:lpstr>Literature Review </vt:lpstr>
      <vt:lpstr>Literature Review </vt:lpstr>
      <vt:lpstr>Literature Review </vt:lpstr>
      <vt:lpstr>Literature Review </vt:lpstr>
      <vt:lpstr>Literature Review </vt:lpstr>
      <vt:lpstr>Literature Review </vt:lpstr>
      <vt:lpstr>Case study</vt:lpstr>
      <vt:lpstr>Case study</vt:lpstr>
      <vt:lpstr>Detection using ArduSat </vt:lpstr>
      <vt:lpstr>Detection using ArduSat </vt:lpstr>
      <vt:lpstr>Wireless communication Setup</vt:lpstr>
      <vt:lpstr>Wireless communication Setup</vt:lpstr>
      <vt:lpstr>Testbed fabricating</vt:lpstr>
      <vt:lpstr>Testbed fabricating</vt:lpstr>
      <vt:lpstr>Testbed fabricating</vt:lpstr>
      <vt:lpstr>Acknowledgement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Chen Kaiwen</dc:creator>
  <cp:lastModifiedBy>Chen Kaiwen</cp:lastModifiedBy>
  <cp:revision>94</cp:revision>
  <dcterms:created xsi:type="dcterms:W3CDTF">2018-05-27T13:18:34Z</dcterms:created>
  <dcterms:modified xsi:type="dcterms:W3CDTF">2018-05-29T02:44:00Z</dcterms:modified>
</cp:coreProperties>
</file>